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3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1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8392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63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0991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7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00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1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5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3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1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0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3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31B67-4F78-46DC-869D-8FFA0D25B498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330A24D-1B58-4709-B775-48E493DD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1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375" y="232770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UPUTSTVO KANTONIMA</a:t>
            </a:r>
            <a:br>
              <a:rPr lang="en-US" dirty="0"/>
            </a:br>
            <a:r>
              <a:rPr lang="hr-HR" b="1" dirty="0"/>
              <a:t>za praćenje PDO i IR indikatora u okviru HSIP-FBiH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02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400" dirty="0">
                <a:solidFill>
                  <a:prstClr val="black"/>
                </a:solidFill>
              </a:rPr>
              <a:t>INDIKATORI KOJI SE PRIKUPLJAJU NA NIVOU DOMOVA ZDRAVLJA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612092"/>
              </p:ext>
            </p:extLst>
          </p:nvPr>
        </p:nvGraphicFramePr>
        <p:xfrm>
          <a:off x="3089564" y="2884520"/>
          <a:ext cx="6652951" cy="1812168"/>
        </p:xfrm>
        <a:graphic>
          <a:graphicData uri="http://schemas.openxmlformats.org/drawingml/2006/table">
            <a:tbl>
              <a:tblPr firstRow="1" firstCol="1" bandRow="1"/>
              <a:tblGrid>
                <a:gridCol w="79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5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1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Godina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Naziv obuke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Broj polaznika M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Broj polaznika Ž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bs-Latn-BA" sz="1100" b="1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089564" y="1451372"/>
            <a:ext cx="632875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OBRAZAC 6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IR3 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Broj zdravstvenih profesionalaca koji su učestovali u bar jednoj obuci u okviru projekta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altLang="en-US" sz="1100" b="1" i="1" dirty="0">
              <a:solidFill>
                <a:prstClr val="black"/>
              </a:solidFill>
              <a:latin typeface="Arial" panose="020B0604020202020204" pitchFamily="34" charset="0"/>
              <a:ea typeface="Aptos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altLang="en-US" sz="1100" b="1" i="1" dirty="0">
              <a:solidFill>
                <a:prstClr val="black"/>
              </a:solidFill>
              <a:latin typeface="Arial" panose="020B0604020202020204" pitchFamily="34" charset="0"/>
              <a:ea typeface="Aptos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Naziv ustanove: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17520" y="5079386"/>
            <a:ext cx="6096000" cy="9387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Napomena: </a:t>
            </a: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Obrazac se popunjava po svakoj realizovanoj obuci.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Napomena ustanove (obavezno ako postoje odstupanja/trendovi):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Odgovorna osoba: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Datum: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Potpis/pečat: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458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095" y="0"/>
            <a:ext cx="10422774" cy="1002849"/>
          </a:xfrm>
        </p:spPr>
        <p:txBody>
          <a:bodyPr/>
          <a:lstStyle/>
          <a:p>
            <a:pPr algn="ctr"/>
            <a:r>
              <a:rPr lang="hr-HR" sz="2400" dirty="0">
                <a:solidFill>
                  <a:prstClr val="black"/>
                </a:solidFill>
              </a:rPr>
              <a:t>INDIKATORI KOJI SE PRIKUPLJAJU NA NIVOU DOMOVA ZDRAVLJA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019226"/>
              </p:ext>
            </p:extLst>
          </p:nvPr>
        </p:nvGraphicFramePr>
        <p:xfrm>
          <a:off x="3073514" y="1889161"/>
          <a:ext cx="6045835" cy="1688592"/>
        </p:xfrm>
        <a:graphic>
          <a:graphicData uri="http://schemas.openxmlformats.org/drawingml/2006/table">
            <a:tbl>
              <a:tblPr firstRow="1" firstCol="1" bandRow="1"/>
              <a:tblGrid>
                <a:gridCol w="915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86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Godina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Pokazatelj</a:t>
                      </a: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Pacijenti s regulisanim BP (&lt;140/90)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Ukupan broj muškaraca sa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Ukupan broj žena sa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Muškarci (%) sa regulisanom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Žene (%)sa regulisanom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kern="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kern="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kern="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573500"/>
              </p:ext>
            </p:extLst>
          </p:nvPr>
        </p:nvGraphicFramePr>
        <p:xfrm>
          <a:off x="3008194" y="3766851"/>
          <a:ext cx="6732127" cy="1438656"/>
        </p:xfrm>
        <a:graphic>
          <a:graphicData uri="http://schemas.openxmlformats.org/drawingml/2006/table">
            <a:tbl>
              <a:tblPr firstRow="1" firstCol="1" bandRow="1"/>
              <a:tblGrid>
                <a:gridCol w="1020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3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4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37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86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Godina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Pokazatelj</a:t>
                      </a: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Starosna dob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Ukupan broj muškaraca sa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Ukupan broj žena sa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Muškarci (%) sa regulisanom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Žene (%)sa regulisanom HT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0-20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kern="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kern="100">
                        <a:effectLst/>
                        <a:latin typeface="Apto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21-45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46-65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65+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391294" y="5346906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Napomena ustanove (obavezno ako postoje odstupanja/trendovi):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Odgovorna osoba: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Datum: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Potpis/pečat: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9112" y="755580"/>
            <a:ext cx="71434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OBRAZAC 8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IR6 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Aptos" charset="0"/>
                <a:cs typeface="Arial" panose="020B0604020202020204" pitchFamily="34" charset="0"/>
              </a:rPr>
              <a:t>–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 Procenat pacijenata sa dijagnozom hipertenzije  čija je hipertenzija adekvatno kontrolirana kako je definirano trenutnim kliničkim smjernicama, razvrstano prema spolu (%)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altLang="en-US" sz="1100" b="1" i="1" dirty="0">
              <a:solidFill>
                <a:prstClr val="black"/>
              </a:solidFill>
              <a:latin typeface="Arial" panose="020B0604020202020204" pitchFamily="34" charset="0"/>
              <a:ea typeface="Aptos" charset="0"/>
              <a:cs typeface="Arial" panose="020B0604020202020204" pitchFamily="34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Naziv ustanove: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en-US" altLang="en-US" sz="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837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592" y="365126"/>
            <a:ext cx="10248207" cy="831908"/>
          </a:xfrm>
        </p:spPr>
        <p:txBody>
          <a:bodyPr/>
          <a:lstStyle/>
          <a:p>
            <a:pPr algn="ctr"/>
            <a:r>
              <a:rPr lang="hr-HR" sz="2400" dirty="0">
                <a:solidFill>
                  <a:prstClr val="black"/>
                </a:solidFill>
              </a:rPr>
              <a:t>INDIKATORI KOJI SE PRIKUPLJAJU NA NIVOU DOMOVA ZDRAVLJA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194516"/>
              </p:ext>
            </p:extLst>
          </p:nvPr>
        </p:nvGraphicFramePr>
        <p:xfrm>
          <a:off x="2302625" y="2476886"/>
          <a:ext cx="8271164" cy="2834947"/>
        </p:xfrm>
        <a:graphic>
          <a:graphicData uri="http://schemas.openxmlformats.org/drawingml/2006/table">
            <a:tbl>
              <a:tblPr firstRow="1" firstCol="1" bandRow="1"/>
              <a:tblGrid>
                <a:gridCol w="823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7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92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Godina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Rok dostave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Datum stvarne dostave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Na vrijeme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4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4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302625" y="1290296"/>
            <a:ext cx="8179724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OBRAZAC 9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IR7 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Aptos" charset="0"/>
                <a:cs typeface="Arial" panose="020B0604020202020204" pitchFamily="34" charset="0"/>
              </a:rPr>
              <a:t>–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 Broj zdravstvenih ustanova ili fondova zdravstvenog osiguranja koji podnose finansijske izvje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Aptos" charset="0"/>
                <a:cs typeface="Arial" panose="020B0604020202020204" pitchFamily="34" charset="0"/>
              </a:rPr>
              <a:t>š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taje, uključujući dospjele neplaćene obaveze nadležnim organima na vrijeme (%).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altLang="en-US" sz="1100" b="1" i="1" dirty="0">
              <a:solidFill>
                <a:prstClr val="black"/>
              </a:solidFill>
              <a:latin typeface="Arial" panose="020B0604020202020204" pitchFamily="34" charset="0"/>
              <a:ea typeface="Aptos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Naziv ustanove:</a:t>
            </a:r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625" y="5405095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Napomena ustanove (obavezno ako postoje odstupanja/trendovi):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Odgovorna osoba: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Datum: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Potpis/pečat: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26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2400" dirty="0">
                <a:solidFill>
                  <a:prstClr val="black"/>
                </a:solidFill>
              </a:rPr>
              <a:t>INDIKATORI KOJI SE PRIKUPLJAJU NA NIVOU DOMOVA ZDRAVLJA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65581" y="2154993"/>
            <a:ext cx="5762663" cy="373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127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094" y="132370"/>
            <a:ext cx="10389524" cy="856846"/>
          </a:xfrm>
        </p:spPr>
        <p:txBody>
          <a:bodyPr>
            <a:normAutofit fontScale="90000"/>
          </a:bodyPr>
          <a:lstStyle/>
          <a:p>
            <a:pPr algn="ctr"/>
            <a:r>
              <a:rPr lang="bs-Latn-BA" sz="2800" dirty="0"/>
              <a:t>ANKETA O ZADOVOLJSTVU PACIJENATA - DOMOVI ZDRAVLJA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356" y="756457"/>
            <a:ext cx="4857466" cy="58937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7192" y="906087"/>
            <a:ext cx="4675491" cy="215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746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INDIKATORI KOJI SE PRIKUPLJAJU U BOLNICAMA/KLINIČKIM CENTRIMA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1014" y="1649124"/>
            <a:ext cx="6306317" cy="433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214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INDIKATORI KOJI SE PRIKUPLJAJU U BOLNICAMA/KLINIČKIM CENTRIMA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6204" y="1551148"/>
            <a:ext cx="6417425" cy="488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309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INDIKATORI KOJI SE PRIKUPLJAJU U BOLNICAMA/KLINIČKIM CENTRIMA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01443" y="2133600"/>
            <a:ext cx="5490939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31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INDIKATORI KOJI SE PRIKUPLJAJU U BOLNICAMA/KLINIČKIM CENTRIMA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5956" y="1485358"/>
            <a:ext cx="6201295" cy="500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12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INDIKATORI KOJI SE PRIKUPLJAJU U BOLNICAMA/KLINIČKIM CENTRIMA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5214" y="1649124"/>
            <a:ext cx="5411271" cy="500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9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hr-HR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Ovim uputstvom definira se način</a:t>
            </a:r>
            <a:r>
              <a:rPr lang="hr-HR" b="1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 prikupljanja podataka</a:t>
            </a:r>
            <a:r>
              <a:rPr lang="hr-HR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 u cilju adekvatnog praćenja indikatora unapređenja zdravstvenog sistema. Uputstvo za </a:t>
            </a:r>
            <a:r>
              <a:rPr lang="hr-HR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prikupljanje i praćenje projektnih razvojnih indikatora (PDO) i srednjoročnih (IR) indikatora u okviru HSIP-FBiH, kreirano je s ciljem da se osigura </a:t>
            </a:r>
            <a:r>
              <a:rPr lang="hr-HR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dugoročna održivost sistema praćenja</a:t>
            </a:r>
            <a:r>
              <a:rPr lang="hr-HR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hr-HR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jasno institucionalno vlasništvo nad podacima</a:t>
            </a:r>
            <a:r>
              <a:rPr lang="hr-HR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nakon završetka projekta.</a:t>
            </a:r>
            <a:endParaRPr lang="en-US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705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INDIKATORI KOJI SE PRIKUPLJAJU U BOLNICAMA/KLINIČKIM CENTRIMA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27208" y="1759124"/>
            <a:ext cx="553758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496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INDIKATORI KOJI SE PRIKUPLJAJU U BOLNICAMA/KLINIČKIM CENTRIMA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4669" y="1720735"/>
            <a:ext cx="6402614" cy="401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960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466" y="157307"/>
            <a:ext cx="10231582" cy="590839"/>
          </a:xfrm>
        </p:spPr>
        <p:txBody>
          <a:bodyPr>
            <a:normAutofit/>
          </a:bodyPr>
          <a:lstStyle/>
          <a:p>
            <a:pPr lvl="1" algn="ctr"/>
            <a:r>
              <a:rPr lang="hr-HR" sz="2400" kern="1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ANKETA O ZADOVOLJSTVU USLUGAMA BOLNICE/KLINIKE</a:t>
            </a:r>
            <a:endParaRPr lang="en-US" sz="2400" kern="1200" dirty="0">
              <a:solidFill>
                <a:prstClr val="blac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270" y="748146"/>
            <a:ext cx="3985403" cy="57851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9387" y="706583"/>
            <a:ext cx="3791796" cy="57938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6838" y="2219499"/>
            <a:ext cx="3949529" cy="173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953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ZAVODA ZDRAVSTVENOG OSIGURANJA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6822" y="1903044"/>
            <a:ext cx="6350509" cy="462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08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126812"/>
              </p:ext>
            </p:extLst>
          </p:nvPr>
        </p:nvGraphicFramePr>
        <p:xfrm>
          <a:off x="879764" y="2072603"/>
          <a:ext cx="10515600" cy="4239768"/>
        </p:xfrm>
        <a:graphic>
          <a:graphicData uri="http://schemas.openxmlformats.org/drawingml/2006/table">
            <a:tbl>
              <a:tblPr firstRow="1" firstCol="1" bandRow="1"/>
              <a:tblGrid>
                <a:gridCol w="114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6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57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57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24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10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R.br.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Pokazatelj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Godina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Muškarci (broj)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Žene (broj)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Ukupno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% mušaraca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% žena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779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Ukupan broj registrovanih pacijenata s hipertenzijom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9779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Broj pacijenata sa BP &lt;140/90 mmHg (zadnje 2 kontrole)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5421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Broj pacijenata sa hipertenzijom koji su upućeni na specijalistički novo DZ/bolnice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9779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Ukupan broj pacijenata s dijabetesom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9779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Broj pacijenata s HbA1c u ciljnoj vrijednosti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5421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Broj pacijenata s dijabtesom koji su upućeni na specijalistički nivo DZ/bolnice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54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5364" marR="653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879764" y="1243441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1A – PDO1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8669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8086" y="2316073"/>
            <a:ext cx="6665708" cy="287938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79764" y="1243441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2A – PDO2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12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3695" y="2301315"/>
            <a:ext cx="6441949" cy="30004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9462" y="1330036"/>
            <a:ext cx="60863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4A – </a:t>
            </a:r>
            <a:r>
              <a:rPr lang="bs-Latn-BA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IR1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445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554" y="2150467"/>
            <a:ext cx="7048778" cy="31304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9462" y="1330036"/>
            <a:ext cx="60863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5A – </a:t>
            </a:r>
            <a:r>
              <a:rPr lang="bs-Latn-BA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IR2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6331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4764" y="2341001"/>
            <a:ext cx="6192567" cy="310502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9462" y="1330036"/>
            <a:ext cx="60863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6A – </a:t>
            </a:r>
            <a:r>
              <a:rPr lang="bs-Latn-BA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IR3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2690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5258" y="2216488"/>
            <a:ext cx="6392073" cy="395949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9462" y="1330036"/>
            <a:ext cx="60863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7A – </a:t>
            </a:r>
            <a:r>
              <a:rPr lang="bs-Latn-BA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IR5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86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Institucionalni okvir odgovornosti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825463"/>
              </p:ext>
            </p:extLst>
          </p:nvPr>
        </p:nvGraphicFramePr>
        <p:xfrm>
          <a:off x="2527068" y="2211187"/>
          <a:ext cx="7427018" cy="2515970"/>
        </p:xfrm>
        <a:graphic>
          <a:graphicData uri="http://schemas.openxmlformats.org/drawingml/2006/table">
            <a:tbl>
              <a:tblPr firstRow="1" firstCol="1" bandRow="1"/>
              <a:tblGrid>
                <a:gridCol w="1390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9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4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b="1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Nivo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b="1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Institucija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b="1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Odgovornost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3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Federalni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Federalno ministarstvo zdravstva 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Koordinacija, izdavanje instrukcija, agregacija i izvještavanje WB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Kantonalni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Kantonalna ministarstva zdravstva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Prikupljanje i validacija podataka sa teritorije kantona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Ustanove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DZ, bolnice, klinički centri, fondovi zdravstvenog osiguranja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Primarno evidentiranje i izvještavanje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8439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1018" y="1850946"/>
            <a:ext cx="6068291" cy="458690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9462" y="1330036"/>
            <a:ext cx="60863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8A – </a:t>
            </a:r>
            <a:r>
              <a:rPr lang="bs-Latn-BA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IR6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6708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6452" y="2307021"/>
            <a:ext cx="6200880" cy="364622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9462" y="1330036"/>
            <a:ext cx="60863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9A – </a:t>
            </a:r>
            <a:r>
              <a:rPr lang="bs-Latn-BA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IR7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7795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5" y="1988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400" dirty="0">
                <a:solidFill>
                  <a:prstClr val="black"/>
                </a:solidFill>
              </a:rPr>
              <a:t>OBAVEZE KANTONALNIH MINISTARSTAVA ZDRAVSTVA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1918" y="2510444"/>
            <a:ext cx="7914424" cy="261215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9462" y="1330036"/>
            <a:ext cx="60863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10A – </a:t>
            </a:r>
            <a:r>
              <a:rPr lang="bs-Latn-BA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IR10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9086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b="1" dirty="0" err="1"/>
              <a:t>Ključne</a:t>
            </a:r>
            <a:r>
              <a:rPr lang="en-US" b="1" dirty="0"/>
              <a:t> </a:t>
            </a:r>
            <a:r>
              <a:rPr lang="en-US" b="1" dirty="0" err="1"/>
              <a:t>poruke</a:t>
            </a:r>
            <a:r>
              <a:rPr lang="en-US" b="1" dirty="0"/>
              <a:t> i </a:t>
            </a:r>
            <a:r>
              <a:rPr lang="en-US" b="1" dirty="0" err="1"/>
              <a:t>naredni</a:t>
            </a:r>
            <a:r>
              <a:rPr lang="en-US" b="1" dirty="0"/>
              <a:t> </a:t>
            </a:r>
            <a:r>
              <a:rPr lang="en-US" b="1" dirty="0" err="1"/>
              <a:t>koraci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Sadržaj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Uspostava</a:t>
            </a:r>
            <a:r>
              <a:rPr lang="en-US" dirty="0"/>
              <a:t> </a:t>
            </a:r>
            <a:r>
              <a:rPr lang="en-US" dirty="0" err="1"/>
              <a:t>jedinstvenog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praćenja</a:t>
            </a:r>
            <a:r>
              <a:rPr lang="en-US" dirty="0"/>
              <a:t> PDO i IR </a:t>
            </a:r>
            <a:r>
              <a:rPr lang="en-US" dirty="0" err="1"/>
              <a:t>indikatora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b="1" dirty="0" err="1"/>
              <a:t>dosljednu</a:t>
            </a:r>
            <a:r>
              <a:rPr lang="en-US" b="1" dirty="0"/>
              <a:t> </a:t>
            </a:r>
            <a:r>
              <a:rPr lang="en-US" b="1" dirty="0" err="1"/>
              <a:t>primjenu</a:t>
            </a:r>
            <a:r>
              <a:rPr lang="en-US" b="1" dirty="0"/>
              <a:t> u </a:t>
            </a:r>
            <a:r>
              <a:rPr lang="en-US" b="1" dirty="0" err="1"/>
              <a:t>svim</a:t>
            </a:r>
            <a:r>
              <a:rPr lang="en-US" b="1" dirty="0"/>
              <a:t> </a:t>
            </a:r>
            <a:r>
              <a:rPr lang="en-US" b="1" dirty="0" err="1"/>
              <a:t>kantonima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b="1" dirty="0" err="1"/>
              <a:t>tačnosti</a:t>
            </a:r>
            <a:r>
              <a:rPr lang="en-US" b="1" dirty="0"/>
              <a:t>, </a:t>
            </a:r>
            <a:r>
              <a:rPr lang="en-US" b="1" dirty="0" err="1"/>
              <a:t>pravovremenosti</a:t>
            </a:r>
            <a:r>
              <a:rPr lang="en-US" b="1" dirty="0"/>
              <a:t> i </a:t>
            </a:r>
            <a:r>
              <a:rPr lang="en-US" b="1" dirty="0" err="1"/>
              <a:t>potpune</a:t>
            </a:r>
            <a:r>
              <a:rPr lang="en-US" b="1" dirty="0"/>
              <a:t> </a:t>
            </a:r>
            <a:r>
              <a:rPr lang="en-US" b="1" dirty="0" err="1"/>
              <a:t>agregacije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nivou</a:t>
            </a:r>
            <a:r>
              <a:rPr lang="en-US" b="1" dirty="0"/>
              <a:t> </a:t>
            </a:r>
            <a:r>
              <a:rPr lang="en-US" b="1" dirty="0" err="1"/>
              <a:t>kantona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Jasna</a:t>
            </a:r>
            <a:r>
              <a:rPr lang="en-US" dirty="0"/>
              <a:t> </a:t>
            </a:r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, </a:t>
            </a:r>
            <a:r>
              <a:rPr lang="en-US" dirty="0" err="1"/>
              <a:t>kantona</a:t>
            </a:r>
            <a:r>
              <a:rPr lang="en-US" dirty="0"/>
              <a:t> i </a:t>
            </a:r>
            <a:r>
              <a:rPr lang="en-US" dirty="0" err="1"/>
              <a:t>Federalnog</a:t>
            </a:r>
            <a:r>
              <a:rPr lang="en-US" dirty="0"/>
              <a:t> </a:t>
            </a:r>
            <a:r>
              <a:rPr lang="en-US" dirty="0" err="1"/>
              <a:t>ministarstva</a:t>
            </a:r>
            <a:r>
              <a:rPr lang="en-US" dirty="0"/>
              <a:t> je </a:t>
            </a:r>
            <a:r>
              <a:rPr lang="en-US" dirty="0" err="1"/>
              <a:t>ključna</a:t>
            </a:r>
            <a:r>
              <a:rPr lang="en-US" dirty="0"/>
              <a:t> za </a:t>
            </a:r>
            <a:r>
              <a:rPr lang="en-US" dirty="0" err="1"/>
              <a:t>funkcionalnost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Kontinuirano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b="1" dirty="0" err="1"/>
              <a:t>donošenje</a:t>
            </a:r>
            <a:r>
              <a:rPr lang="en-US" b="1" dirty="0"/>
              <a:t> </a:t>
            </a:r>
            <a:r>
              <a:rPr lang="en-US" b="1" dirty="0" err="1"/>
              <a:t>informisanih</a:t>
            </a:r>
            <a:r>
              <a:rPr lang="en-US" b="1" dirty="0"/>
              <a:t> </a:t>
            </a:r>
            <a:r>
              <a:rPr lang="en-US" b="1" dirty="0" err="1"/>
              <a:t>odluka</a:t>
            </a:r>
            <a:r>
              <a:rPr lang="en-US" b="1" dirty="0"/>
              <a:t> i </a:t>
            </a:r>
            <a:r>
              <a:rPr lang="en-US" b="1" dirty="0" err="1"/>
              <a:t>unapređenje</a:t>
            </a:r>
            <a:r>
              <a:rPr lang="en-US" b="1" dirty="0"/>
              <a:t> </a:t>
            </a:r>
            <a:r>
              <a:rPr lang="en-US" b="1" dirty="0" err="1"/>
              <a:t>zdravstvenog</a:t>
            </a:r>
            <a:r>
              <a:rPr lang="en-US" b="1" dirty="0"/>
              <a:t> </a:t>
            </a:r>
            <a:r>
              <a:rPr lang="en-US" b="1" dirty="0" err="1"/>
              <a:t>sistema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17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827713" cy="4281690"/>
          </a:xfrm>
        </p:spPr>
        <p:txBody>
          <a:bodyPr/>
          <a:lstStyle/>
          <a:p>
            <a:r>
              <a:rPr lang="bs-Latn-BA" dirty="0"/>
              <a:t>INDIKATORI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817577"/>
              </p:ext>
            </p:extLst>
          </p:nvPr>
        </p:nvGraphicFramePr>
        <p:xfrm>
          <a:off x="3981796" y="166255"/>
          <a:ext cx="7830589" cy="6580190"/>
        </p:xfrm>
        <a:graphic>
          <a:graphicData uri="http://schemas.openxmlformats.org/drawingml/2006/table">
            <a:tbl>
              <a:tblPr firstRow="1" firstCol="1" bandRow="1"/>
              <a:tblGrid>
                <a:gridCol w="628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9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b="1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Oznaka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b="1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Naziv indikatora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b="1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Izvor podataka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PDO1</a:t>
                      </a:r>
                      <a:b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</a:b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Procenat zdravstvenih ustanova koje pokazuju napredak u kvalitetu putem definisanog skupa javno objavljenih indikatora (%)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Domovi zdravlja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1)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PDO2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Procentualno smanjenje broja hospitalizacija kod kojih je osnovna dijagnoza I10 (ili I10-1A)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Bolnice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2)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IR1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Procenat zdravstvenih ustanova koje su uspostavili i objavili godišnju, reprezentativnu anketu o zadovoljstvu pacijenata u skladu s međunarodnim mjerilima (cilj 50%)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Sve zdravstvene ustanove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4)</a:t>
                      </a: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42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IR2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Procenat korisnika zdravstvenih usluga angažovanih u davanju povratnih informacija o učinku na nivou ustanove, a koji izvještavaju da je njihov angažman bio efikasan u planiranju i pružanju poboljšanja usluga 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Zdravstvene ustanove – indikator se prati pomoću ankete o zadovoljstvu, te kroz </a:t>
                      </a:r>
                      <a:r>
                        <a:rPr lang="hr-HR" sz="11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obrazac broj 5 </a:t>
                      </a:r>
                      <a:r>
                        <a:rPr lang="hr-HR" sz="11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za zdravstvene ustanove. 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Ukoliko anketom o zadovoljstvu pacijenata, nije obuhvaćeno pitanje o povratnim informacijama o poduzetim aktivnostima na bazi prijedloga i sugestija korisnika usluga, ovo pitanje integrisati u postojeću anketu ili koristiti anketu koja se nalazi u prilogu ovog uputstva.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IR3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Broj zdravstvenih profesionalaca u ustanovama korisnicama projekta koji su prisustvovali bar jednoj edukaciji u okviru projekta 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Sve zdravstvene ustanove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6)</a:t>
                      </a: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IR5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Procenat bolnica koje objavljuju vrijeme čekanja za odabrane usluge sekundarne zdravstvene zaštite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Bolnice/klinički centri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7)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1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IR6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>
                          <a:effectLst/>
                          <a:latin typeface="Aptos"/>
                          <a:ea typeface="Aptos"/>
                          <a:cs typeface="Times New Roman" panose="02020603050405020304" pitchFamily="18" charset="0"/>
                        </a:rPr>
                        <a:t>Procenat pacijenata sa dijagnozom hipertenzije  čija je hipertenzija adekvatno kontrolirana kako je definirano trenutnim kliničkim smjernicama, razvrstano prema spolu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Domovi zdravlja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8)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1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IR7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Broj zdravstvenih ustanova ili fondova zdravstvenog osiguranja koji podnose finansijske izvještaje, uključujući dospjele neplaćene obaveze, nadležnim organima na vrijeme 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Sve ustanove 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9)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6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IR10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100" kern="10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Broj korisnika zdravstvenih usluga koji su imali direktnu korist od aktivnosti i opreme finansiranih kroz HSIP projekat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Sve ustanove 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b="1" kern="100" dirty="0">
                          <a:effectLst/>
                          <a:latin typeface="Arial" panose="020B0604020202020204" pitchFamily="34" charset="0"/>
                          <a:ea typeface="Aptos"/>
                          <a:cs typeface="Times New Roman" panose="02020603050405020304" pitchFamily="18" charset="0"/>
                        </a:rPr>
                        <a:t>(Obrazac 10) 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6337" marR="36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17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321"/>
            <a:ext cx="10515600" cy="1325563"/>
          </a:xfrm>
        </p:spPr>
        <p:txBody>
          <a:bodyPr>
            <a:noAutofit/>
          </a:bodyPr>
          <a:lstStyle/>
          <a:p>
            <a:r>
              <a:rPr lang="hr-HR" dirty="0"/>
              <a:t>Protokol za prikupljanje podataka za PDO i IR indikatore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Federalno ministarstvo je odgovorno za </a:t>
            </a:r>
            <a:r>
              <a:rPr lang="hr-HR" b="1" dirty="0"/>
              <a:t>koordinaciju sa kantonima </a:t>
            </a:r>
            <a:r>
              <a:rPr lang="hr-HR" dirty="0"/>
              <a:t>te za </a:t>
            </a:r>
            <a:r>
              <a:rPr lang="hr-HR" b="1" dirty="0"/>
              <a:t>obradu i analizu prikupljenih podataka</a:t>
            </a:r>
            <a:r>
              <a:rPr lang="hr-HR" dirty="0"/>
              <a:t> za potrebe izvještavanja po projektnim indikatorima. </a:t>
            </a:r>
          </a:p>
          <a:p>
            <a:r>
              <a:rPr lang="hr-HR" dirty="0"/>
              <a:t>Kantonalna ministarstva su odgovorna </a:t>
            </a:r>
            <a:r>
              <a:rPr lang="hr-HR" b="1" dirty="0"/>
              <a:t>za prikupljanje, provjeru i dostavu podataka</a:t>
            </a:r>
            <a:r>
              <a:rPr lang="hr-HR" dirty="0"/>
              <a:t> sa teritorije svog kantona Federalnom ministarstvu zdravstva (FMZ/PIT). </a:t>
            </a:r>
            <a:endParaRPr lang="en-US" dirty="0"/>
          </a:p>
          <a:p>
            <a:r>
              <a:rPr lang="hr-HR" dirty="0"/>
              <a:t>Kantonalno ministarstvo zdravstva je dužno izdati </a:t>
            </a:r>
            <a:r>
              <a:rPr lang="hr-HR" b="1" dirty="0"/>
              <a:t>pisanu instrukciju zdravstvenim ustanovama</a:t>
            </a:r>
            <a:r>
              <a:rPr lang="hr-HR" dirty="0"/>
              <a:t> u skladu sa ovom uputstvom.</a:t>
            </a:r>
            <a:endParaRPr lang="en-US" dirty="0"/>
          </a:p>
          <a:p>
            <a:r>
              <a:rPr lang="hr-HR" dirty="0"/>
              <a:t>Kantonalna ministarstva zdravstva su obavezna da </a:t>
            </a:r>
            <a:r>
              <a:rPr lang="hr-HR" b="1" dirty="0"/>
              <a:t>agregiraju podatke za SVE PDO i IR </a:t>
            </a:r>
            <a:r>
              <a:rPr lang="hr-HR" dirty="0"/>
              <a:t>indikatore iz ovog uputstva, a ne samo pojedinačne obrasce. Agregacija se vrši na osnovu svih dostavljenih obrazaca od zdravstvenih ustanova, sabiraju se i dostavljaju na jedinstvenom obrascu po svakom indikatoru. </a:t>
            </a:r>
            <a:endParaRPr lang="en-US" dirty="0"/>
          </a:p>
          <a:p>
            <a:r>
              <a:rPr lang="hr-HR" dirty="0"/>
              <a:t>Kanton je odgovoran da dostavi agregirane podatke za sve indikatore (PDO1, PDO2, IR1, IR2, IR3, IR5, IR6, IR7, IR10), zajedno sa kratkim komentarima o odstupanjima. Podaci se prikupljaju </a:t>
            </a:r>
            <a:r>
              <a:rPr lang="hr-HR" b="1" dirty="0"/>
              <a:t>retroaktivno od 2022. godine</a:t>
            </a:r>
            <a:r>
              <a:rPr lang="hr-H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5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731" y="0"/>
            <a:ext cx="7180810" cy="906034"/>
          </a:xfrm>
        </p:spPr>
        <p:txBody>
          <a:bodyPr/>
          <a:lstStyle/>
          <a:p>
            <a:r>
              <a:rPr lang="bs-Latn-BA" dirty="0"/>
              <a:t>Način prikupljanja</a:t>
            </a:r>
            <a:endParaRPr lang="en-US" dirty="0"/>
          </a:p>
        </p:txBody>
      </p:sp>
      <p:pic>
        <p:nvPicPr>
          <p:cNvPr id="17" name="Content Placeholder 1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9622" y="739779"/>
            <a:ext cx="7863840" cy="591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1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297" y="324196"/>
            <a:ext cx="10205341" cy="515389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hr-HR" sz="2700" dirty="0"/>
            </a:br>
            <a:br>
              <a:rPr lang="hr-HR" sz="2700" dirty="0"/>
            </a:br>
            <a:r>
              <a:rPr lang="hr-HR" sz="2700" dirty="0"/>
              <a:t>INDIKATORI KOJI SE PRIKUPLJAJU NA NIVOU DOMOVA ZDRAVLJA</a:t>
            </a:r>
            <a:br>
              <a:rPr lang="en-US" b="1" dirty="0"/>
            </a:br>
            <a:br>
              <a:rPr lang="en-US" altLang="en-US" sz="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br>
              <a:rPr lang="hr-HR" altLang="en-US" sz="1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650469"/>
              </p:ext>
            </p:extLst>
          </p:nvPr>
        </p:nvGraphicFramePr>
        <p:xfrm>
          <a:off x="798025" y="1582635"/>
          <a:ext cx="10839793" cy="424340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91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0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84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49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02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552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64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R.br.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Pokazatelj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Godina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Muškarci (broj)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Žene (broj)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Ukupno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% mušaraca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% žena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208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1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Ukupan broj registrovanih pacijenata s hipertenzijom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208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Broj pacijenata sa BP &lt;140/90 mmHg (zadnje 2 kontrole)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208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Broj pacijenata sa hipertenzijom koji su upućeni na specijalistički novo DZ/bolnice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3208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Ukupan broj pacijenata s dijabetesom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3208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Broj pacijenata s HbA1c u ciljnoj vrijednosti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endParaRPr lang="en-US" sz="1000" kern="100">
                        <a:effectLst/>
                        <a:latin typeface="Aptos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3208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6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Broj pacijenata s dijabtesom koji su upućeni na specijalistički nivo DZ/bolnice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2022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2023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2024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2025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10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3981" marR="63981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864525" y="5936874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Napomena ustanove (obavezno ako postoje odstupanja/trendovi):</a:t>
            </a:r>
            <a:br>
              <a:rPr lang="en-US" altLang="en-US" sz="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Odgovorna osoba:</a:t>
            </a:r>
            <a:br>
              <a:rPr lang="en-US" altLang="en-US" sz="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Datum:</a:t>
            </a:r>
            <a:br>
              <a:rPr lang="en-US" altLang="en-US" sz="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Potpis/pečat: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60568" y="457511"/>
            <a:ext cx="710738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hr-HR" altLang="en-US" sz="1100" b="1" dirty="0">
              <a:solidFill>
                <a:prstClr val="black"/>
              </a:solidFill>
              <a:latin typeface="Arial" panose="020B0604020202020204" pitchFamily="34" charset="0"/>
              <a:ea typeface="Aptos" charset="0"/>
              <a:cs typeface="Arial" panose="020B0604020202020204" pitchFamily="34" charset="0"/>
            </a:endParaRPr>
          </a:p>
          <a:p>
            <a:pPr algn="ctr"/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OBRAZAC 1</a:t>
            </a:r>
            <a:br>
              <a:rPr lang="en-US" altLang="en-US" sz="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PDO1 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Aptos" charset="0"/>
                <a:cs typeface="Arial" panose="020B0604020202020204" pitchFamily="34" charset="0"/>
              </a:rPr>
              <a:t>–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 Procenat zdravstvenih ustanova koje pokazuju napredak u kvalitetu putem definisanog skupa javno objavljenih indikatora (%)</a:t>
            </a:r>
            <a:endParaRPr lang="bs-Latn-BA" altLang="en-US" sz="8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Naziv ustanove:</a:t>
            </a:r>
            <a:br>
              <a:rPr lang="en-US" altLang="en-US" sz="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195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6865" y="365760"/>
            <a:ext cx="10181706" cy="1299989"/>
          </a:xfrm>
        </p:spPr>
        <p:txBody>
          <a:bodyPr/>
          <a:lstStyle/>
          <a:p>
            <a:r>
              <a:rPr lang="hr-HR" sz="2400" dirty="0">
                <a:solidFill>
                  <a:prstClr val="black"/>
                </a:solidFill>
              </a:rPr>
              <a:t>INDIKATORI KOJI SE PRIKUPLJAJU NA NIVOU DOMOVA ZDRAVLJA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2131" y="1735792"/>
            <a:ext cx="6716683" cy="42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329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735" y="356812"/>
            <a:ext cx="10515600" cy="1325563"/>
          </a:xfrm>
        </p:spPr>
        <p:txBody>
          <a:bodyPr/>
          <a:lstStyle/>
          <a:p>
            <a:r>
              <a:rPr lang="hr-HR" sz="2400" dirty="0">
                <a:solidFill>
                  <a:prstClr val="black"/>
                </a:solidFill>
              </a:rPr>
              <a:t>INDIKATORI KOJI SE PRIKUPLJAJU NA NIVOU DOMOVA ZDRAVLJA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449580"/>
              </p:ext>
            </p:extLst>
          </p:nvPr>
        </p:nvGraphicFramePr>
        <p:xfrm>
          <a:off x="2557549" y="2685011"/>
          <a:ext cx="6902681" cy="2376225"/>
        </p:xfrm>
        <a:graphic>
          <a:graphicData uri="http://schemas.openxmlformats.org/drawingml/2006/table">
            <a:tbl>
              <a:tblPr firstRow="1" firstCol="1" bandRow="1"/>
              <a:tblGrid>
                <a:gridCol w="1382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3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3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27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Godina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li su analizirane povratne informacije korisnika?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li su provedena unapređenja?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Područje unapređenja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Dostupnost/vrijeme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osoblje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Prostor/oprema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/ 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DA/NE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000" b="1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2557549" y="1361572"/>
            <a:ext cx="6096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OBRAZAC 5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IR2 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Procenat korisnika zdravstvenih usluga angažovanih u davanju povratnih informacija o učinku na nivou ustanove, a koji izvje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š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tavaju da je njihov angažman bio efikasan u planiranju u pružanju pobolj</a:t>
            </a:r>
            <a:r>
              <a:rPr lang="hr-HR" altLang="en-US" sz="1100" b="1" dirty="0">
                <a:solidFill>
                  <a:prstClr val="black"/>
                </a:solidFill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š</a:t>
            </a:r>
            <a:r>
              <a:rPr lang="hr-HR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anih usluga (%)</a:t>
            </a:r>
            <a:endParaRPr lang="bs-Latn-BA" altLang="en-US" sz="800" dirty="0">
              <a:solidFill>
                <a:prstClr val="black"/>
              </a:solidFill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altLang="en-US" sz="800" b="1" i="1" dirty="0">
              <a:solidFill>
                <a:prstClr val="black"/>
              </a:solidFill>
              <a:latin typeface="Arial" panose="020B0604020202020204" pitchFamily="34" charset="0"/>
              <a:ea typeface="Aptos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Naziv ustanove: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b="1" i="1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Kanton:</a:t>
            </a:r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41170" y="5294431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Napomena ustanove (obavezno ako postoje odstupanja/trendovi):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Odgovorna osoba: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Datum:</a:t>
            </a:r>
            <a:endParaRPr lang="en-US" altLang="en-US" sz="8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en-US" sz="1100" dirty="0">
                <a:solidFill>
                  <a:prstClr val="black"/>
                </a:solidFill>
                <a:latin typeface="Arial" panose="020B0604020202020204" pitchFamily="34" charset="0"/>
                <a:ea typeface="Aptos" charset="0"/>
                <a:cs typeface="Arial" panose="020B0604020202020204" pitchFamily="34" charset="0"/>
              </a:rPr>
              <a:t>Potpis/pečat:</a:t>
            </a:r>
            <a:endParaRPr lang="hr-HR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870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1809</Words>
  <Application>Microsoft Office PowerPoint</Application>
  <PresentationFormat>Widescreen</PresentationFormat>
  <Paragraphs>603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Aptos</vt:lpstr>
      <vt:lpstr>Arial</vt:lpstr>
      <vt:lpstr>Calibri</vt:lpstr>
      <vt:lpstr>Century Gothic</vt:lpstr>
      <vt:lpstr>Wingdings 3</vt:lpstr>
      <vt:lpstr>Wisp</vt:lpstr>
      <vt:lpstr>UPUTSTVO KANTONIMA za praćenje PDO i IR indikatora u okviru HSIP-FBiH </vt:lpstr>
      <vt:lpstr>UVOD</vt:lpstr>
      <vt:lpstr>Institucionalni okvir odgovornosti</vt:lpstr>
      <vt:lpstr>INDIKATORI</vt:lpstr>
      <vt:lpstr>Protokol za prikupljanje podataka za PDO i IR indikatore </vt:lpstr>
      <vt:lpstr>Način prikupljanja</vt:lpstr>
      <vt:lpstr>  INDIKATORI KOJI SE PRIKUPLJAJU NA NIVOU DOMOVA ZDRAVLJA   </vt:lpstr>
      <vt:lpstr>INDIKATORI KOJI SE PRIKUPLJAJU NA NIVOU DOMOVA ZDRAVLJA</vt:lpstr>
      <vt:lpstr>INDIKATORI KOJI SE PRIKUPLJAJU NA NIVOU DOMOVA ZDRAVLJA</vt:lpstr>
      <vt:lpstr>INDIKATORI KOJI SE PRIKUPLJAJU NA NIVOU DOMOVA ZDRAVLJA</vt:lpstr>
      <vt:lpstr>INDIKATORI KOJI SE PRIKUPLJAJU NA NIVOU DOMOVA ZDRAVLJA</vt:lpstr>
      <vt:lpstr>INDIKATORI KOJI SE PRIKUPLJAJU NA NIVOU DOMOVA ZDRAVLJA</vt:lpstr>
      <vt:lpstr>INDIKATORI KOJI SE PRIKUPLJAJU NA NIVOU DOMOVA ZDRAVLJA</vt:lpstr>
      <vt:lpstr>ANKETA O ZADOVOLJSTVU PACIJENATA - DOMOVI ZDRAVLJA</vt:lpstr>
      <vt:lpstr>INDIKATORI KOJI SE PRIKUPLJAJU U BOLNICAMA/KLINIČKIM CENTRIMA</vt:lpstr>
      <vt:lpstr>INDIKATORI KOJI SE PRIKUPLJAJU U BOLNICAMA/KLINIČKIM CENTRIMA</vt:lpstr>
      <vt:lpstr>INDIKATORI KOJI SE PRIKUPLJAJU U BOLNICAMA/KLINIČKIM CENTRIMA</vt:lpstr>
      <vt:lpstr>INDIKATORI KOJI SE PRIKUPLJAJU U BOLNICAMA/KLINIČKIM CENTRIMA</vt:lpstr>
      <vt:lpstr>INDIKATORI KOJI SE PRIKUPLJAJU U BOLNICAMA/KLINIČKIM CENTRIMA</vt:lpstr>
      <vt:lpstr>INDIKATORI KOJI SE PRIKUPLJAJU U BOLNICAMA/KLINIČKIM CENTRIMA</vt:lpstr>
      <vt:lpstr>INDIKATORI KOJI SE PRIKUPLJAJU U BOLNICAMA/KLINIČKIM CENTRIMA</vt:lpstr>
      <vt:lpstr>ANKETA O ZADOVOLJSTVU USLUGAMA BOLNICE/KLINIKE</vt:lpstr>
      <vt:lpstr>OBAVEZE ZAVODA ZDRAVSTVENOG OSIGURANJA</vt:lpstr>
      <vt:lpstr>OBAVEZE KANTONALNIH MINISTARSTAVA ZDRAVSTVA</vt:lpstr>
      <vt:lpstr>OBAVEZE KANTONALNIH MINISTARSTAVA ZDRAVSTVA</vt:lpstr>
      <vt:lpstr>OBAVEZE KANTONALNIH MINISTARSTAVA ZDRAVSTVA</vt:lpstr>
      <vt:lpstr>OBAVEZE KANTONALNIH MINISTARSTAVA ZDRAVSTVA</vt:lpstr>
      <vt:lpstr>OBAVEZE KANTONALNIH MINISTARSTAVA ZDRAVSTVA</vt:lpstr>
      <vt:lpstr>OBAVEZE KANTONALNIH MINISTARSTAVA ZDRAVSTVA</vt:lpstr>
      <vt:lpstr>OBAVEZE KANTONALNIH MINISTARSTAVA ZDRAVSTVA</vt:lpstr>
      <vt:lpstr>OBAVEZE KANTONALNIH MINISTARSTAVA ZDRAVSTVA</vt:lpstr>
      <vt:lpstr>OBAVEZE KANTONALNIH MINISTARSTAVA ZDRAVSTVA</vt:lpstr>
      <vt:lpstr>Ključne poruke i naredni koraci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UPUTSTVO KANTONIMA za praćenje PDO i IR indikatora u okviru HSIP-FBiH</dc:title>
  <dc:creator>Aida A.S. Spahic</dc:creator>
  <cp:lastModifiedBy>Amina Dujkovic</cp:lastModifiedBy>
  <cp:revision>17</cp:revision>
  <dcterms:created xsi:type="dcterms:W3CDTF">2026-04-17T10:40:17Z</dcterms:created>
  <dcterms:modified xsi:type="dcterms:W3CDTF">2026-04-28T07:04:51Z</dcterms:modified>
</cp:coreProperties>
</file>