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4" r:id="rId2"/>
    <p:sldId id="347" r:id="rId3"/>
    <p:sldId id="307" r:id="rId4"/>
    <p:sldId id="317" r:id="rId5"/>
    <p:sldId id="348" r:id="rId6"/>
    <p:sldId id="266" r:id="rId7"/>
    <p:sldId id="349" r:id="rId8"/>
    <p:sldId id="270" r:id="rId9"/>
    <p:sldId id="350" r:id="rId10"/>
    <p:sldId id="354" r:id="rId11"/>
    <p:sldId id="276" r:id="rId12"/>
    <p:sldId id="35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65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87BF3-5AF6-24F7-A80D-1678C8AA4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D182F-19A9-8750-AFB1-6A8F4275A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C337B-6418-F341-2DCE-E1556F3F7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0D7-88B1-4776-809B-237D905A4A7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1C39E-B9B1-3F47-2F4F-BB1CD6909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CABCE-82BB-7A04-BE68-90BF51C86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B70-DBD7-433E-8FFD-C088855A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58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A43C-8D78-5365-8A83-3CF2D8562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CF9FFB-B873-FA50-F262-6039E48D4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560FA-D026-71E5-F76A-37F764D75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0D7-88B1-4776-809B-237D905A4A7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19931-0A65-5993-4D0D-E80556D29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7C92D-8375-2993-CD68-EFC432C19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B70-DBD7-433E-8FFD-C088855A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5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48A121-1BF2-18FF-0E19-2A5E238D5E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AE480-CDF9-9964-3986-1DE26AE0B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18D0A-CF53-038B-92F5-DB8776140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0D7-88B1-4776-809B-237D905A4A7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F9F88-562A-522F-E8D3-5A5FEDD07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D09B5-1226-5E8B-6F5F-150417DB3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B70-DBD7-433E-8FFD-C088855A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4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9BFB55-A802-447E-A910-BBD71F4058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6457B7BB-CD07-47C5-9965-2FA032CA8D5B}"/>
              </a:ext>
            </a:extLst>
          </p:cNvPr>
          <p:cNvSpPr/>
          <p:nvPr userDrawn="1"/>
        </p:nvSpPr>
        <p:spPr>
          <a:xfrm flipH="1">
            <a:off x="8052178" y="0"/>
            <a:ext cx="4139819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B81EF693-46E2-4180-A982-14109E40CB06}"/>
              </a:ext>
            </a:extLst>
          </p:cNvPr>
          <p:cNvSpPr/>
          <p:nvPr userDrawn="1"/>
        </p:nvSpPr>
        <p:spPr>
          <a:xfrm rot="10800000" flipH="1">
            <a:off x="4" y="0"/>
            <a:ext cx="4139819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46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6181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634779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7654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807968" y="2756925"/>
            <a:ext cx="6384032" cy="15361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2918467"/>
            <a:ext cx="6096000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3686552"/>
            <a:ext cx="6096000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87801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3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610CAC7-0287-4791-AA90-6C130B8730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8544" y="960120"/>
            <a:ext cx="4700016" cy="1325563"/>
          </a:xfrm>
        </p:spPr>
        <p:txBody>
          <a:bodyPr/>
          <a:lstStyle>
            <a:lvl1pPr algn="ctr"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31152" y="2715768"/>
            <a:ext cx="4114800" cy="1188720"/>
          </a:xfrm>
        </p:spPr>
        <p:txBody>
          <a:bodyPr anchor="t">
            <a:normAutofit/>
          </a:bodyPr>
          <a:lstStyle>
            <a:lvl1pPr marL="0" indent="0" algn="ctr">
              <a:lnSpc>
                <a:spcPts val="2100"/>
              </a:lnSpc>
              <a:buNone/>
              <a:defRPr sz="1400" b="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931152" y="4663440"/>
            <a:ext cx="4114800" cy="1005840"/>
          </a:xfrm>
        </p:spPr>
        <p:txBody>
          <a:bodyPr anchor="t">
            <a:normAutofit/>
          </a:bodyPr>
          <a:lstStyle>
            <a:lvl1pPr marL="0" indent="0" algn="ctr">
              <a:lnSpc>
                <a:spcPts val="2100"/>
              </a:lnSpc>
              <a:buNone/>
              <a:defRPr sz="1400" b="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69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98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A69F8-2549-26A7-4D97-7D7287EAD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24334-A8C3-0A5E-45A9-F0450D74A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83855-FD87-A962-F4DF-1E9B0EF8B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0D7-88B1-4776-809B-237D905A4A7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790C5-80B0-7707-891F-A647C4AC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0D0D0-C1FC-0A5A-0FB0-70DE295B7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B70-DBD7-433E-8FFD-C088855A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42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AF2033B6-A37A-42D0-8C26-9C7E14CFDE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6720" y="1280160"/>
            <a:ext cx="3438144" cy="914400"/>
          </a:xfrm>
        </p:spPr>
        <p:txBody>
          <a:bodyPr/>
          <a:lstStyle>
            <a:lvl1pPr algn="ctr"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65592" y="2770632"/>
            <a:ext cx="3200400" cy="457200"/>
          </a:xfrm>
        </p:spPr>
        <p:txBody>
          <a:bodyPr>
            <a:noAutofit/>
          </a:bodyPr>
          <a:lstStyle>
            <a:lvl1pPr marL="0" indent="0" algn="ctr">
              <a:lnSpc>
                <a:spcPts val="2100"/>
              </a:lnSpc>
              <a:buNone/>
              <a:defRPr sz="2000" spc="3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lnSpc>
                <a:spcPts val="2100"/>
              </a:lnSpc>
              <a:buFont typeface="Arial" panose="020B0604020202020204" pitchFamily="34" charset="0"/>
              <a:buNone/>
              <a:defRPr sz="1400"/>
            </a:lvl2pPr>
            <a:lvl3pPr marL="914400" indent="0">
              <a:lnSpc>
                <a:spcPts val="2100"/>
              </a:lnSpc>
              <a:buNone/>
              <a:defRPr sz="1400"/>
            </a:lvl3pPr>
            <a:lvl4pPr marL="1371600" indent="0">
              <a:lnSpc>
                <a:spcPts val="2100"/>
              </a:lnSpc>
              <a:buNone/>
              <a:defRPr sz="1400"/>
            </a:lvl4pPr>
            <a:lvl5pPr marL="1828800" indent="0">
              <a:lnSpc>
                <a:spcPts val="2100"/>
              </a:lnSpc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C5036E-BEC3-4FC6-A05E-18F7A078B16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403336" y="3922776"/>
            <a:ext cx="2715768" cy="128930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lnSpc>
                <a:spcPts val="2100"/>
              </a:lnSpc>
              <a:buFont typeface="Arial" panose="020B0604020202020204" pitchFamily="34" charset="0"/>
              <a:buNone/>
              <a:defRPr sz="1400"/>
            </a:lvl2pPr>
            <a:lvl3pPr marL="914400" indent="0">
              <a:lnSpc>
                <a:spcPts val="2100"/>
              </a:lnSpc>
              <a:buNone/>
              <a:defRPr sz="1400"/>
            </a:lvl3pPr>
            <a:lvl4pPr marL="1371600" indent="0">
              <a:lnSpc>
                <a:spcPts val="2100"/>
              </a:lnSpc>
              <a:buNone/>
              <a:defRPr sz="1400"/>
            </a:lvl4pPr>
            <a:lvl5pPr marL="1828800" indent="0">
              <a:lnSpc>
                <a:spcPts val="2100"/>
              </a:lnSpc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18208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5B5CA-C0D2-69F0-3E3A-D2365624E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0C52C-FCD3-9FAE-C653-572FF9067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1BBB1-F926-D2CC-FEB1-4DADB341C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0D7-88B1-4776-809B-237D905A4A7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1259B-2167-9619-5F32-5BB9B0D9F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2BB21-9A76-3777-50B1-4D2C41CEE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B70-DBD7-433E-8FFD-C088855A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51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19972-0BEF-C14A-0DAB-CC9252A67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A3307-5729-EEBA-91FB-16EE72EEF6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C36D4A-D448-0DE6-4EA5-143FE9470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2CD31-83E4-E428-785F-DB7C766FA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0D7-88B1-4776-809B-237D905A4A7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9697A-57D1-25D6-6A84-F8EF383CF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E76F41-E7CC-FDFA-FCA9-0A3989B3D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B70-DBD7-433E-8FFD-C088855A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0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F4C88-3C3F-C250-69AB-E08814C30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8FAF0-821D-586E-9B1E-098265933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2D4E82-D732-1F48-BE6D-A36B30637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C1BFE2-701C-9AD6-0B99-D1727B8D3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4564E3-622E-31D6-B974-7F03FFEDDA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302620-E69D-0B17-F5D7-B94C4473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0D7-88B1-4776-809B-237D905A4A7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EA27E5-2F19-FCCC-09C7-76521F915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B451E1-2F63-F862-08C3-F012B40B9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B70-DBD7-433E-8FFD-C088855A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35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AF956-B0E5-9186-16F5-70C807AD0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4F5886-89D7-D7B0-9936-139B54F3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0D7-88B1-4776-809B-237D905A4A7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47C32-3866-25E8-9699-4746BA26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F7E83D-4A98-F9BD-96ED-D61A1F752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B70-DBD7-433E-8FFD-C088855A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56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40429A-0CDC-51A1-3C34-51081F3D6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0D7-88B1-4776-809B-237D905A4A7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26A52C-17CD-8082-9265-06D534027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0CF3C-6ECD-BE9D-50CA-F5471FEA9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B70-DBD7-433E-8FFD-C088855A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7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E621A-7F13-FE24-EAFE-76362141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705B6-836C-E81B-E132-EE905E152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65608-801F-BB99-2053-3BEC59895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B07B6-8EA2-D245-0339-6CC4B6911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0D7-88B1-4776-809B-237D905A4A7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947E0-26EB-34D7-C2DF-0132F0667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3AF48-A25C-B94E-F923-CFDA6A638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B70-DBD7-433E-8FFD-C088855A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3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5D687-66EF-43FE-3BFF-EC34A1B66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A6E238-B282-6678-C604-87ECF98A97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F6DDD-50F2-2A05-BA3B-4F5B44271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5ACB87-8196-5646-1C94-E1A538B22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0D7-88B1-4776-809B-237D905A4A7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E09D7-F7E2-6843-73DA-096146E31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5234B-0DAC-555D-B633-A19E7F2B4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B70-DBD7-433E-8FFD-C088855A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3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7A864C-5F26-B29C-492E-98C531488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2EF61-A7CA-D938-960C-D0892040F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E9C46-7092-DD2C-F8C8-C15C2E996A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3C0D7-88B1-4776-809B-237D905A4A7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E985B-7A6B-AA9B-C36F-079BC353FF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E3830-DF4B-608E-7D45-F1B438A2A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A0B70-DBD7-433E-8FFD-C088855A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0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4" r:id="rId13"/>
    <p:sldLayoutId id="2147483665" r:id="rId14"/>
    <p:sldLayoutId id="2147483666" r:id="rId15"/>
    <p:sldLayoutId id="2147483668" r:id="rId16"/>
    <p:sldLayoutId id="2147483669" r:id="rId17"/>
    <p:sldLayoutId id="2147483670" r:id="rId18"/>
    <p:sldLayoutId id="2147483671" r:id="rId19"/>
    <p:sldLayoutId id="214748367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>
            <a:extLst>
              <a:ext uri="{FF2B5EF4-FFF2-40B4-BE49-F238E27FC236}">
                <a16:creationId xmlns:a16="http://schemas.microsoft.com/office/drawing/2014/main" id="{A0EAB522-1DFF-4B85-8868-4BF984E553F0}"/>
              </a:ext>
            </a:extLst>
          </p:cNvPr>
          <p:cNvGrpSpPr/>
          <p:nvPr/>
        </p:nvGrpSpPr>
        <p:grpSpPr>
          <a:xfrm>
            <a:off x="-491345" y="1200654"/>
            <a:ext cx="10267188" cy="2109978"/>
            <a:chOff x="-491345" y="1077822"/>
            <a:chExt cx="10267188" cy="2109978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25426AD8-F38A-41A4-A132-B187D44A767E}"/>
                </a:ext>
              </a:extLst>
            </p:cNvPr>
            <p:cNvGrpSpPr/>
            <p:nvPr/>
          </p:nvGrpSpPr>
          <p:grpSpPr>
            <a:xfrm>
              <a:off x="-491345" y="1077822"/>
              <a:ext cx="10267188" cy="2109978"/>
              <a:chOff x="-491345" y="1077822"/>
              <a:chExt cx="10267188" cy="2109978"/>
            </a:xfrm>
          </p:grpSpPr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8B491B70-93F2-4668-BC1F-5BBC24FCA6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99443" y="1808913"/>
                <a:ext cx="1676400" cy="495300"/>
              </a:xfrm>
              <a:custGeom>
                <a:avLst/>
                <a:gdLst>
                  <a:gd name="connsiteX0" fmla="*/ 0 w 1676400"/>
                  <a:gd name="connsiteY0" fmla="*/ 0 h 495300"/>
                  <a:gd name="connsiteX1" fmla="*/ 1684782 w 1676400"/>
                  <a:gd name="connsiteY1" fmla="*/ 0 h 495300"/>
                  <a:gd name="connsiteX2" fmla="*/ 1684782 w 1676400"/>
                  <a:gd name="connsiteY2" fmla="*/ 498348 h 495300"/>
                  <a:gd name="connsiteX3" fmla="*/ 0 w 1676400"/>
                  <a:gd name="connsiteY3" fmla="*/ 498348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6400" h="495300">
                    <a:moveTo>
                      <a:pt x="0" y="0"/>
                    </a:moveTo>
                    <a:lnTo>
                      <a:pt x="1684782" y="0"/>
                    </a:lnTo>
                    <a:lnTo>
                      <a:pt x="1684782" y="498348"/>
                    </a:lnTo>
                    <a:lnTo>
                      <a:pt x="0" y="498348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F7F6D971-A705-4B43-9964-5269154453FE}"/>
                  </a:ext>
                </a:extLst>
              </p:cNvPr>
              <p:cNvSpPr/>
              <p:nvPr/>
            </p:nvSpPr>
            <p:spPr>
              <a:xfrm>
                <a:off x="8125446" y="1833631"/>
                <a:ext cx="1600200" cy="409575"/>
              </a:xfrm>
              <a:custGeom>
                <a:avLst/>
                <a:gdLst>
                  <a:gd name="connsiteX0" fmla="*/ 1578769 w 1600200"/>
                  <a:gd name="connsiteY0" fmla="*/ 285274 h 409575"/>
                  <a:gd name="connsiteX1" fmla="*/ 1285398 w 1600200"/>
                  <a:gd name="connsiteY1" fmla="*/ 285274 h 409575"/>
                  <a:gd name="connsiteX2" fmla="*/ 1257776 w 1600200"/>
                  <a:gd name="connsiteY2" fmla="*/ 323374 h 409575"/>
                  <a:gd name="connsiteX3" fmla="*/ 1217771 w 1600200"/>
                  <a:gd name="connsiteY3" fmla="*/ 153829 h 409575"/>
                  <a:gd name="connsiteX4" fmla="*/ 1181576 w 1600200"/>
                  <a:gd name="connsiteY4" fmla="*/ 285274 h 409575"/>
                  <a:gd name="connsiteX5" fmla="*/ 1093946 w 1600200"/>
                  <a:gd name="connsiteY5" fmla="*/ 285274 h 409575"/>
                  <a:gd name="connsiteX6" fmla="*/ 1080611 w 1600200"/>
                  <a:gd name="connsiteY6" fmla="*/ 335756 h 409575"/>
                  <a:gd name="connsiteX7" fmla="*/ 1056798 w 1600200"/>
                  <a:gd name="connsiteY7" fmla="*/ 277654 h 409575"/>
                  <a:gd name="connsiteX8" fmla="*/ 1032986 w 1600200"/>
                  <a:gd name="connsiteY8" fmla="*/ 322421 h 409575"/>
                  <a:gd name="connsiteX9" fmla="*/ 988219 w 1600200"/>
                  <a:gd name="connsiteY9" fmla="*/ 21431 h 409575"/>
                  <a:gd name="connsiteX10" fmla="*/ 932973 w 1600200"/>
                  <a:gd name="connsiteY10" fmla="*/ 393859 h 409575"/>
                  <a:gd name="connsiteX11" fmla="*/ 912019 w 1600200"/>
                  <a:gd name="connsiteY11" fmla="*/ 285274 h 409575"/>
                  <a:gd name="connsiteX12" fmla="*/ 686276 w 1600200"/>
                  <a:gd name="connsiteY12" fmla="*/ 285274 h 409575"/>
                  <a:gd name="connsiteX13" fmla="*/ 656748 w 1600200"/>
                  <a:gd name="connsiteY13" fmla="*/ 344329 h 409575"/>
                  <a:gd name="connsiteX14" fmla="*/ 621506 w 1600200"/>
                  <a:gd name="connsiteY14" fmla="*/ 150971 h 409575"/>
                  <a:gd name="connsiteX15" fmla="*/ 578644 w 1600200"/>
                  <a:gd name="connsiteY15" fmla="*/ 285274 h 409575"/>
                  <a:gd name="connsiteX16" fmla="*/ 491966 w 1600200"/>
                  <a:gd name="connsiteY16" fmla="*/ 285274 h 409575"/>
                  <a:gd name="connsiteX17" fmla="*/ 467201 w 1600200"/>
                  <a:gd name="connsiteY17" fmla="*/ 322421 h 409575"/>
                  <a:gd name="connsiteX18" fmla="*/ 441484 w 1600200"/>
                  <a:gd name="connsiteY18" fmla="*/ 275749 h 409575"/>
                  <a:gd name="connsiteX19" fmla="*/ 408146 w 1600200"/>
                  <a:gd name="connsiteY19" fmla="*/ 336709 h 409575"/>
                  <a:gd name="connsiteX20" fmla="*/ 376714 w 1600200"/>
                  <a:gd name="connsiteY20" fmla="*/ 72866 h 409575"/>
                  <a:gd name="connsiteX21" fmla="*/ 335756 w 1600200"/>
                  <a:gd name="connsiteY21" fmla="*/ 377666 h 409575"/>
                  <a:gd name="connsiteX22" fmla="*/ 308134 w 1600200"/>
                  <a:gd name="connsiteY22" fmla="*/ 285274 h 409575"/>
                  <a:gd name="connsiteX23" fmla="*/ 238601 w 1600200"/>
                  <a:gd name="connsiteY23" fmla="*/ 285274 h 409575"/>
                  <a:gd name="connsiteX24" fmla="*/ 210026 w 1600200"/>
                  <a:gd name="connsiteY24" fmla="*/ 237649 h 409575"/>
                  <a:gd name="connsiteX25" fmla="*/ 177641 w 1600200"/>
                  <a:gd name="connsiteY25" fmla="*/ 285274 h 409575"/>
                  <a:gd name="connsiteX26" fmla="*/ 21431 w 1600200"/>
                  <a:gd name="connsiteY26" fmla="*/ 285274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600200" h="409575">
                    <a:moveTo>
                      <a:pt x="1578769" y="285274"/>
                    </a:moveTo>
                    <a:lnTo>
                      <a:pt x="1285398" y="285274"/>
                    </a:lnTo>
                    <a:lnTo>
                      <a:pt x="1257776" y="323374"/>
                    </a:lnTo>
                    <a:lnTo>
                      <a:pt x="1217771" y="153829"/>
                    </a:lnTo>
                    <a:lnTo>
                      <a:pt x="1181576" y="285274"/>
                    </a:lnTo>
                    <a:lnTo>
                      <a:pt x="1093946" y="285274"/>
                    </a:lnTo>
                    <a:lnTo>
                      <a:pt x="1080611" y="335756"/>
                    </a:lnTo>
                    <a:lnTo>
                      <a:pt x="1056798" y="277654"/>
                    </a:lnTo>
                    <a:lnTo>
                      <a:pt x="1032986" y="322421"/>
                    </a:lnTo>
                    <a:lnTo>
                      <a:pt x="988219" y="21431"/>
                    </a:lnTo>
                    <a:lnTo>
                      <a:pt x="932973" y="393859"/>
                    </a:lnTo>
                    <a:lnTo>
                      <a:pt x="912019" y="285274"/>
                    </a:lnTo>
                    <a:lnTo>
                      <a:pt x="686276" y="285274"/>
                    </a:lnTo>
                    <a:lnTo>
                      <a:pt x="656748" y="344329"/>
                    </a:lnTo>
                    <a:lnTo>
                      <a:pt x="621506" y="150971"/>
                    </a:lnTo>
                    <a:lnTo>
                      <a:pt x="578644" y="285274"/>
                    </a:lnTo>
                    <a:lnTo>
                      <a:pt x="491966" y="285274"/>
                    </a:lnTo>
                    <a:lnTo>
                      <a:pt x="467201" y="322421"/>
                    </a:lnTo>
                    <a:lnTo>
                      <a:pt x="441484" y="275749"/>
                    </a:lnTo>
                    <a:lnTo>
                      <a:pt x="408146" y="336709"/>
                    </a:lnTo>
                    <a:lnTo>
                      <a:pt x="376714" y="72866"/>
                    </a:lnTo>
                    <a:lnTo>
                      <a:pt x="335756" y="377666"/>
                    </a:lnTo>
                    <a:lnTo>
                      <a:pt x="308134" y="285274"/>
                    </a:lnTo>
                    <a:lnTo>
                      <a:pt x="238601" y="285274"/>
                    </a:lnTo>
                    <a:lnTo>
                      <a:pt x="210026" y="237649"/>
                    </a:lnTo>
                    <a:lnTo>
                      <a:pt x="177641" y="285274"/>
                    </a:lnTo>
                    <a:lnTo>
                      <a:pt x="21431" y="285274"/>
                    </a:lnTo>
                  </a:path>
                </a:pathLst>
              </a:custGeom>
              <a:noFill/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32EBC4F2-FDAB-458F-B3D6-C655FBB2CB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-8934" r="1"/>
              <a:stretch/>
            </p:blipFill>
            <p:spPr>
              <a:xfrm>
                <a:off x="-491345" y="1797483"/>
                <a:ext cx="5676900" cy="495300"/>
              </a:xfrm>
              <a:custGeom>
                <a:avLst/>
                <a:gdLst>
                  <a:gd name="connsiteX0" fmla="*/ 0 w 5676900"/>
                  <a:gd name="connsiteY0" fmla="*/ 0 h 495300"/>
                  <a:gd name="connsiteX1" fmla="*/ 5685282 w 5676900"/>
                  <a:gd name="connsiteY1" fmla="*/ 0 h 495300"/>
                  <a:gd name="connsiteX2" fmla="*/ 5685282 w 5676900"/>
                  <a:gd name="connsiteY2" fmla="*/ 500634 h 495300"/>
                  <a:gd name="connsiteX3" fmla="*/ 0 w 5676900"/>
                  <a:gd name="connsiteY3" fmla="*/ 50063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76900" h="495300">
                    <a:moveTo>
                      <a:pt x="0" y="0"/>
                    </a:moveTo>
                    <a:lnTo>
                      <a:pt x="5685282" y="0"/>
                    </a:lnTo>
                    <a:lnTo>
                      <a:pt x="5685282" y="500634"/>
                    </a:lnTo>
                    <a:lnTo>
                      <a:pt x="0" y="500634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5653D0CF-464F-41CE-9CC7-5B508C75BCB1}"/>
                  </a:ext>
                </a:extLst>
              </p:cNvPr>
              <p:cNvSpPr/>
              <p:nvPr/>
            </p:nvSpPr>
            <p:spPr>
              <a:xfrm>
                <a:off x="14351" y="1860842"/>
                <a:ext cx="5196891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96891" h="372428">
                    <a:moveTo>
                      <a:pt x="5196891" y="263843"/>
                    </a:moveTo>
                    <a:lnTo>
                      <a:pt x="4903521" y="263843"/>
                    </a:lnTo>
                    <a:lnTo>
                      <a:pt x="4875899" y="301943"/>
                    </a:lnTo>
                    <a:lnTo>
                      <a:pt x="4835893" y="132398"/>
                    </a:lnTo>
                    <a:lnTo>
                      <a:pt x="4799699" y="263843"/>
                    </a:lnTo>
                    <a:lnTo>
                      <a:pt x="4712068" y="263843"/>
                    </a:lnTo>
                    <a:lnTo>
                      <a:pt x="4698733" y="314325"/>
                    </a:lnTo>
                    <a:lnTo>
                      <a:pt x="4674921" y="256223"/>
                    </a:lnTo>
                    <a:lnTo>
                      <a:pt x="4651108" y="300990"/>
                    </a:lnTo>
                    <a:lnTo>
                      <a:pt x="4606341" y="0"/>
                    </a:lnTo>
                    <a:lnTo>
                      <a:pt x="4551096" y="372428"/>
                    </a:lnTo>
                    <a:lnTo>
                      <a:pt x="4530141" y="263843"/>
                    </a:lnTo>
                    <a:lnTo>
                      <a:pt x="4304399" y="263843"/>
                    </a:lnTo>
                    <a:lnTo>
                      <a:pt x="4274871" y="322898"/>
                    </a:lnTo>
                    <a:lnTo>
                      <a:pt x="4239628" y="129540"/>
                    </a:lnTo>
                    <a:lnTo>
                      <a:pt x="4196766" y="263843"/>
                    </a:lnTo>
                    <a:lnTo>
                      <a:pt x="4110088" y="263843"/>
                    </a:lnTo>
                    <a:lnTo>
                      <a:pt x="4085324" y="300990"/>
                    </a:lnTo>
                    <a:lnTo>
                      <a:pt x="4059606" y="254318"/>
                    </a:lnTo>
                    <a:lnTo>
                      <a:pt x="4026268" y="315278"/>
                    </a:lnTo>
                    <a:lnTo>
                      <a:pt x="3994836" y="51435"/>
                    </a:lnTo>
                    <a:lnTo>
                      <a:pt x="3953878" y="356235"/>
                    </a:lnTo>
                    <a:lnTo>
                      <a:pt x="3926256" y="263843"/>
                    </a:lnTo>
                    <a:lnTo>
                      <a:pt x="3856724" y="263843"/>
                    </a:lnTo>
                    <a:lnTo>
                      <a:pt x="3828149" y="216218"/>
                    </a:lnTo>
                    <a:lnTo>
                      <a:pt x="3795763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5DEF24CD-3AAD-4FCE-BB30-02BFFC7D05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82352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2FC8001-B8F3-49FB-AF84-BD616B5629B2}"/>
                  </a:ext>
                </a:extLst>
              </p:cNvPr>
              <p:cNvSpPr/>
              <p:nvPr/>
            </p:nvSpPr>
            <p:spPr>
              <a:xfrm>
                <a:off x="5117451" y="176600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027 w 800100"/>
                  <a:gd name="connsiteY2" fmla="*/ 676751 h 695325"/>
                  <a:gd name="connsiteX3" fmla="*/ 21431 w 800100"/>
                  <a:gd name="connsiteY3" fmla="*/ 349091 h 695325"/>
                  <a:gd name="connsiteX4" fmla="*/ 210027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027" y="676751"/>
                    </a:lnTo>
                    <a:lnTo>
                      <a:pt x="21431" y="349091"/>
                    </a:lnTo>
                    <a:lnTo>
                      <a:pt x="210027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94A1CF25-E437-4C2B-B3E8-D517978688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53852" y="2058516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202212BC-E82C-4073-9C8E-B0E894C02C8A}"/>
                  </a:ext>
                </a:extLst>
              </p:cNvPr>
              <p:cNvSpPr/>
              <p:nvPr/>
            </p:nvSpPr>
            <p:spPr>
              <a:xfrm>
                <a:off x="5688951" y="209271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027 w 800100"/>
                  <a:gd name="connsiteY2" fmla="*/ 676751 h 695325"/>
                  <a:gd name="connsiteX3" fmla="*/ 21431 w 800100"/>
                  <a:gd name="connsiteY3" fmla="*/ 349091 h 695325"/>
                  <a:gd name="connsiteX4" fmla="*/ 210027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027" y="676751"/>
                    </a:lnTo>
                    <a:lnTo>
                      <a:pt x="21431" y="349091"/>
                    </a:lnTo>
                    <a:lnTo>
                      <a:pt x="210027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37C064A4-6E82-470C-BF77-FF3F6357BE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49280" y="140472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F8ECD751-6127-4DE6-8D9F-40183E34C7AE}"/>
                  </a:ext>
                </a:extLst>
              </p:cNvPr>
              <p:cNvSpPr/>
              <p:nvPr/>
            </p:nvSpPr>
            <p:spPr>
              <a:xfrm>
                <a:off x="5685141" y="143739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50044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50044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50044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50044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095F136-6DBD-4EDF-8707-71F0C82E92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54636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6AE7AB1A-1A18-4A4B-9420-C20A711060D6}"/>
                  </a:ext>
                </a:extLst>
              </p:cNvPr>
              <p:cNvSpPr/>
              <p:nvPr/>
            </p:nvSpPr>
            <p:spPr>
              <a:xfrm>
                <a:off x="7390116" y="1764098"/>
                <a:ext cx="800100" cy="695325"/>
              </a:xfrm>
              <a:custGeom>
                <a:avLst/>
                <a:gdLst>
                  <a:gd name="connsiteX0" fmla="*/ 778669 w 800100"/>
                  <a:gd name="connsiteY0" fmla="*/ 350044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50044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50044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50044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47D7980E-90EE-44E0-8175-17619F826A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18494" y="238770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B87D4CB-9826-46FA-9AB5-6ED8FED6C16A}"/>
                  </a:ext>
                </a:extLst>
              </p:cNvPr>
              <p:cNvSpPr/>
              <p:nvPr/>
            </p:nvSpPr>
            <p:spPr>
              <a:xfrm>
                <a:off x="6252831" y="242132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7704 h 695325"/>
                  <a:gd name="connsiteX2" fmla="*/ 210979 w 800100"/>
                  <a:gd name="connsiteY2" fmla="*/ 677704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7704"/>
                    </a:lnTo>
                    <a:lnTo>
                      <a:pt x="210979" y="677704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A9A12785-C9A1-406C-83CA-2579807EC1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18494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B1EC3330-2CEB-473D-A022-3EA3BA01ACAE}"/>
                  </a:ext>
                </a:extLst>
              </p:cNvPr>
              <p:cNvSpPr/>
              <p:nvPr/>
            </p:nvSpPr>
            <p:spPr>
              <a:xfrm>
                <a:off x="6252831" y="176600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979 w 800100"/>
                  <a:gd name="connsiteY2" fmla="*/ 676751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979" y="676751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8E8CD869-3CB8-4111-BBCB-29C5222A5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18494" y="1077822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7DCAB668-9C55-4FB4-A127-3B5E7EF9570B}"/>
                  </a:ext>
                </a:extLst>
              </p:cNvPr>
              <p:cNvSpPr/>
              <p:nvPr/>
            </p:nvSpPr>
            <p:spPr>
              <a:xfrm>
                <a:off x="6252831" y="110973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7704 h 695325"/>
                  <a:gd name="connsiteX2" fmla="*/ 210979 w 800100"/>
                  <a:gd name="connsiteY2" fmla="*/ 677704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7704"/>
                    </a:lnTo>
                    <a:lnTo>
                      <a:pt x="210979" y="677704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203AB0EB-1196-4F26-B3C3-FFCD0FF761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85422" y="1409292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CDC82CB9-9BDA-45C9-94D9-717A04FB1CDB}"/>
                  </a:ext>
                </a:extLst>
              </p:cNvPr>
              <p:cNvSpPr/>
              <p:nvPr/>
            </p:nvSpPr>
            <p:spPr>
              <a:xfrm>
                <a:off x="6820521" y="144215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1 w 800100"/>
                  <a:gd name="connsiteY1" fmla="*/ 676751 h 695325"/>
                  <a:gd name="connsiteX2" fmla="*/ 210978 w 800100"/>
                  <a:gd name="connsiteY2" fmla="*/ 676751 h 695325"/>
                  <a:gd name="connsiteX3" fmla="*/ 21431 w 800100"/>
                  <a:gd name="connsiteY3" fmla="*/ 349091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1" y="676751"/>
                    </a:lnTo>
                    <a:lnTo>
                      <a:pt x="210978" y="676751"/>
                    </a:lnTo>
                    <a:lnTo>
                      <a:pt x="21431" y="349091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EC288035-393E-4E82-8D0E-2D38BA7260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83136" y="205623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EE6EEB66-3C31-48A2-94CD-E23DC7686ACA}"/>
                  </a:ext>
                </a:extLst>
              </p:cNvPr>
              <p:cNvSpPr/>
              <p:nvPr/>
            </p:nvSpPr>
            <p:spPr>
              <a:xfrm>
                <a:off x="6818616" y="208890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49091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49091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6244E1C3-F079-4EFB-803F-40EF14727899}"/>
                  </a:ext>
                </a:extLst>
              </p:cNvPr>
              <p:cNvSpPr/>
              <p:nvPr/>
            </p:nvSpPr>
            <p:spPr>
              <a:xfrm>
                <a:off x="5662281" y="239655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5D2893A2-AFA7-4149-AC8F-D62A458240ED}"/>
                  </a:ext>
                </a:extLst>
              </p:cNvPr>
              <p:cNvSpPr/>
              <p:nvPr/>
            </p:nvSpPr>
            <p:spPr>
              <a:xfrm>
                <a:off x="6411899" y="239655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F2D05D44-5D69-4FF5-87BC-47E408F8F7AC}"/>
                  </a:ext>
                </a:extLst>
              </p:cNvPr>
              <p:cNvSpPr/>
              <p:nvPr/>
            </p:nvSpPr>
            <p:spPr>
              <a:xfrm>
                <a:off x="5087924" y="206413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6194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B95704AB-AFD0-494C-BD0E-E679DF43E381}"/>
                  </a:ext>
                </a:extLst>
              </p:cNvPr>
              <p:cNvSpPr/>
              <p:nvPr/>
            </p:nvSpPr>
            <p:spPr>
              <a:xfrm>
                <a:off x="5836589" y="206413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E4E68002-92C6-479D-8129-2FB73152B8C6}"/>
                  </a:ext>
                </a:extLst>
              </p:cNvPr>
              <p:cNvSpPr/>
              <p:nvPr/>
            </p:nvSpPr>
            <p:spPr>
              <a:xfrm>
                <a:off x="6223304" y="271945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7146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656B0D46-299F-4250-B618-D70B349F75D6}"/>
                  </a:ext>
                </a:extLst>
              </p:cNvPr>
              <p:cNvSpPr/>
              <p:nvPr/>
            </p:nvSpPr>
            <p:spPr>
              <a:xfrm>
                <a:off x="6971969" y="271945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8097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4C8D0A7-D41E-422F-A266-191C34F03698}"/>
                  </a:ext>
                </a:extLst>
              </p:cNvPr>
              <p:cNvSpPr/>
              <p:nvPr/>
            </p:nvSpPr>
            <p:spPr>
              <a:xfrm>
                <a:off x="6793851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A2EAAECE-D16A-4907-B3CF-C0C7B96C45A2}"/>
                  </a:ext>
                </a:extLst>
              </p:cNvPr>
              <p:cNvSpPr/>
              <p:nvPr/>
            </p:nvSpPr>
            <p:spPr>
              <a:xfrm>
                <a:off x="7543469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AB52FB-64FE-49AC-8AD8-9934EA894A7B}"/>
                  </a:ext>
                </a:extLst>
              </p:cNvPr>
              <p:cNvSpPr/>
              <p:nvPr/>
            </p:nvSpPr>
            <p:spPr>
              <a:xfrm>
                <a:off x="6237591" y="20708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1AE41194-B771-4BBF-976F-957B556E252B}"/>
                  </a:ext>
                </a:extLst>
              </p:cNvPr>
              <p:cNvSpPr/>
              <p:nvPr/>
            </p:nvSpPr>
            <p:spPr>
              <a:xfrm>
                <a:off x="6986256" y="20708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6348478-C452-48FE-A7B5-B73A70870EF0}"/>
                  </a:ext>
                </a:extLst>
              </p:cNvPr>
              <p:cNvSpPr/>
              <p:nvPr/>
            </p:nvSpPr>
            <p:spPr>
              <a:xfrm>
                <a:off x="6405231" y="10802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A32F7C6-0721-4EEF-B405-AA5C8A7627AB}"/>
                  </a:ext>
                </a:extLst>
              </p:cNvPr>
              <p:cNvSpPr/>
              <p:nvPr/>
            </p:nvSpPr>
            <p:spPr>
              <a:xfrm>
                <a:off x="5281281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7A206452-003C-42C5-960B-445240E81A6D}"/>
                  </a:ext>
                </a:extLst>
              </p:cNvPr>
              <p:cNvSpPr/>
              <p:nvPr/>
            </p:nvSpPr>
            <p:spPr>
              <a:xfrm>
                <a:off x="5281281" y="23908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C686EB5-C8FE-4891-8076-9D71FD8063BB}"/>
                  </a:ext>
                </a:extLst>
              </p:cNvPr>
              <p:cNvSpPr/>
              <p:nvPr/>
            </p:nvSpPr>
            <p:spPr>
              <a:xfrm>
                <a:off x="7928279" y="173266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BD9BD41B-5859-4C58-8446-F43E90AECA36}"/>
                  </a:ext>
                </a:extLst>
              </p:cNvPr>
              <p:cNvSpPr/>
              <p:nvPr/>
            </p:nvSpPr>
            <p:spPr>
              <a:xfrm>
                <a:off x="7919706" y="238608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D6E7957D-FB68-4176-A09E-3A9F54E216DF}"/>
                  </a:ext>
                </a:extLst>
              </p:cNvPr>
              <p:cNvSpPr/>
              <p:nvPr/>
            </p:nvSpPr>
            <p:spPr>
              <a:xfrm>
                <a:off x="5852781" y="272421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360B0828-BB2D-4532-AEBF-AAC3020DC0CB}"/>
                  </a:ext>
                </a:extLst>
              </p:cNvPr>
              <p:cNvSpPr/>
              <p:nvPr/>
            </p:nvSpPr>
            <p:spPr>
              <a:xfrm>
                <a:off x="5848019" y="140500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5471B953-873D-4244-9088-11FA00BE5DBA}"/>
                  </a:ext>
                </a:extLst>
              </p:cNvPr>
              <p:cNvSpPr/>
              <p:nvPr/>
            </p:nvSpPr>
            <p:spPr>
              <a:xfrm>
                <a:off x="6795756" y="109068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FCECEE60-ABBF-4525-B0C0-1B5711EF7E38}"/>
                  </a:ext>
                </a:extLst>
              </p:cNvPr>
              <p:cNvSpPr/>
              <p:nvPr/>
            </p:nvSpPr>
            <p:spPr>
              <a:xfrm>
                <a:off x="6414756" y="30518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DD139F9-0FE2-4403-A962-8926F1493492}"/>
                  </a:ext>
                </a:extLst>
              </p:cNvPr>
              <p:cNvSpPr/>
              <p:nvPr/>
            </p:nvSpPr>
            <p:spPr>
              <a:xfrm>
                <a:off x="6809091" y="30518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2B891EFB-7C1F-4500-849D-BEE4D8FD2D77}"/>
                  </a:ext>
                </a:extLst>
              </p:cNvPr>
              <p:cNvSpPr/>
              <p:nvPr/>
            </p:nvSpPr>
            <p:spPr>
              <a:xfrm>
                <a:off x="7357731" y="141834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4A20E701-FF62-4849-AEFF-3C818DE43037}"/>
                  </a:ext>
                </a:extLst>
              </p:cNvPr>
              <p:cNvSpPr/>
              <p:nvPr/>
            </p:nvSpPr>
            <p:spPr>
              <a:xfrm>
                <a:off x="5656566" y="17279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53CCE51-E41E-4712-910F-3C825D3177F2}"/>
                  </a:ext>
                </a:extLst>
              </p:cNvPr>
              <p:cNvSpPr/>
              <p:nvPr/>
            </p:nvSpPr>
            <p:spPr>
              <a:xfrm>
                <a:off x="6405231" y="17279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A8D70A6F-CDEE-4994-9BC4-75BFE0CA8072}"/>
                  </a:ext>
                </a:extLst>
              </p:cNvPr>
              <p:cNvSpPr/>
              <p:nvPr/>
            </p:nvSpPr>
            <p:spPr>
              <a:xfrm>
                <a:off x="6237591" y="14135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08A348F-DB67-4712-A703-7C4DDE40F88C}"/>
                  </a:ext>
                </a:extLst>
              </p:cNvPr>
              <p:cNvSpPr/>
              <p:nvPr/>
            </p:nvSpPr>
            <p:spPr>
              <a:xfrm>
                <a:off x="6986256" y="14135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93D0D9D-9844-4580-8D58-7162522A218A}"/>
                  </a:ext>
                </a:extLst>
              </p:cNvPr>
              <p:cNvSpPr/>
              <p:nvPr/>
            </p:nvSpPr>
            <p:spPr>
              <a:xfrm>
                <a:off x="7355826" y="206699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54DF8A19-BB01-4EB8-976D-6BD6EA8E1EC8}"/>
                  </a:ext>
                </a:extLst>
              </p:cNvPr>
              <p:cNvSpPr/>
              <p:nvPr/>
            </p:nvSpPr>
            <p:spPr>
              <a:xfrm>
                <a:off x="8105444" y="206699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E3ED7F1A-2F84-415F-AB29-3F663713BADA}"/>
                  </a:ext>
                </a:extLst>
              </p:cNvPr>
              <p:cNvSpPr/>
              <p:nvPr/>
            </p:nvSpPr>
            <p:spPr>
              <a:xfrm>
                <a:off x="6794804" y="239751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65AB82E7-D434-4AC9-ABFC-12FCAA3A5B1A}"/>
                  </a:ext>
                </a:extLst>
              </p:cNvPr>
              <p:cNvSpPr/>
              <p:nvPr/>
            </p:nvSpPr>
            <p:spPr>
              <a:xfrm>
                <a:off x="7543469" y="239751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Oval 50">
              <a:extLst>
                <a:ext uri="{FF2B5EF4-FFF2-40B4-BE49-F238E27FC236}">
                  <a16:creationId xmlns:a16="http://schemas.microsoft.com/office/drawing/2014/main" id="{169ED708-ADC2-4720-9F63-4407AC91F7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25711" y="1969510"/>
              <a:ext cx="304016" cy="343366"/>
            </a:xfrm>
            <a:custGeom>
              <a:avLst/>
              <a:gdLst/>
              <a:ahLst/>
              <a:cxnLst/>
              <a:rect l="l" t="t" r="r" b="b"/>
              <a:pathLst>
                <a:path w="2868687" h="3240000">
                  <a:moveTo>
                    <a:pt x="1433799" y="2290728"/>
                  </a:moveTo>
                  <a:cubicBezTo>
                    <a:pt x="1317650" y="2346839"/>
                    <a:pt x="1203301" y="2394700"/>
                    <a:pt x="1093028" y="2434329"/>
                  </a:cubicBezTo>
                  <a:cubicBezTo>
                    <a:pt x="1167481" y="2812207"/>
                    <a:pt x="1292592" y="3060000"/>
                    <a:pt x="1434343" y="3060000"/>
                  </a:cubicBezTo>
                  <a:cubicBezTo>
                    <a:pt x="1576138" y="3060000"/>
                    <a:pt x="1701284" y="2812053"/>
                    <a:pt x="1774025" y="2433735"/>
                  </a:cubicBezTo>
                  <a:cubicBezTo>
                    <a:pt x="1663854" y="2394452"/>
                    <a:pt x="1549823" y="2346469"/>
                    <a:pt x="1433799" y="2290728"/>
                  </a:cubicBezTo>
                  <a:close/>
                  <a:moveTo>
                    <a:pt x="1824954" y="2078037"/>
                  </a:moveTo>
                  <a:cubicBezTo>
                    <a:pt x="1794480" y="2097450"/>
                    <a:pt x="1763147" y="2116057"/>
                    <a:pt x="1731343" y="2134419"/>
                  </a:cubicBezTo>
                  <a:lnTo>
                    <a:pt x="1635415" y="2187161"/>
                  </a:lnTo>
                  <a:cubicBezTo>
                    <a:pt x="1691788" y="2215044"/>
                    <a:pt x="1747931" y="2239109"/>
                    <a:pt x="1803378" y="2259350"/>
                  </a:cubicBezTo>
                  <a:cubicBezTo>
                    <a:pt x="1812120" y="2201101"/>
                    <a:pt x="1819148" y="2140526"/>
                    <a:pt x="1824954" y="2078037"/>
                  </a:cubicBezTo>
                  <a:close/>
                  <a:moveTo>
                    <a:pt x="1042306" y="2077178"/>
                  </a:moveTo>
                  <a:cubicBezTo>
                    <a:pt x="1047949" y="2140175"/>
                    <a:pt x="1055328" y="2201182"/>
                    <a:pt x="1063873" y="2259905"/>
                  </a:cubicBezTo>
                  <a:cubicBezTo>
                    <a:pt x="1119365" y="2238275"/>
                    <a:pt x="1176217" y="2214355"/>
                    <a:pt x="1233887" y="2187801"/>
                  </a:cubicBezTo>
                  <a:cubicBezTo>
                    <a:pt x="1201538" y="2170955"/>
                    <a:pt x="1169452" y="2152957"/>
                    <a:pt x="1137343" y="2134419"/>
                  </a:cubicBezTo>
                  <a:close/>
                  <a:moveTo>
                    <a:pt x="559768" y="1732679"/>
                  </a:moveTo>
                  <a:cubicBezTo>
                    <a:pt x="268524" y="1984850"/>
                    <a:pt x="116369" y="2217202"/>
                    <a:pt x="187266" y="2340000"/>
                  </a:cubicBezTo>
                  <a:cubicBezTo>
                    <a:pt x="258144" y="2462764"/>
                    <a:pt x="535307" y="2447213"/>
                    <a:pt x="899736" y="2322555"/>
                  </a:cubicBezTo>
                  <a:cubicBezTo>
                    <a:pt x="878937" y="2207297"/>
                    <a:pt x="863223" y="2084405"/>
                    <a:pt x="853746" y="1955834"/>
                  </a:cubicBezTo>
                  <a:cubicBezTo>
                    <a:pt x="747454" y="1883220"/>
                    <a:pt x="648878" y="1808453"/>
                    <a:pt x="559768" y="1732679"/>
                  </a:cubicBezTo>
                  <a:close/>
                  <a:moveTo>
                    <a:pt x="2309048" y="1730507"/>
                  </a:moveTo>
                  <a:cubicBezTo>
                    <a:pt x="2220666" y="1807660"/>
                    <a:pt x="2121792" y="1882664"/>
                    <a:pt x="2015235" y="1955625"/>
                  </a:cubicBezTo>
                  <a:cubicBezTo>
                    <a:pt x="2005364" y="2084180"/>
                    <a:pt x="1989894" y="2207119"/>
                    <a:pt x="1967330" y="2322070"/>
                  </a:cubicBezTo>
                  <a:lnTo>
                    <a:pt x="2081685" y="2358048"/>
                  </a:lnTo>
                  <a:cubicBezTo>
                    <a:pt x="2116015" y="2320492"/>
                    <a:pt x="2165526" y="2297468"/>
                    <a:pt x="2220415" y="2297468"/>
                  </a:cubicBezTo>
                  <a:cubicBezTo>
                    <a:pt x="2302230" y="2297468"/>
                    <a:pt x="2372097" y="2348622"/>
                    <a:pt x="2399287" y="2420880"/>
                  </a:cubicBezTo>
                  <a:cubicBezTo>
                    <a:pt x="2542053" y="2432945"/>
                    <a:pt x="2642630" y="2407186"/>
                    <a:pt x="2681420" y="2340000"/>
                  </a:cubicBezTo>
                  <a:cubicBezTo>
                    <a:pt x="2752393" y="2217071"/>
                    <a:pt x="2599836" y="1984353"/>
                    <a:pt x="2309048" y="1730507"/>
                  </a:cubicBezTo>
                  <a:close/>
                  <a:moveTo>
                    <a:pt x="2026056" y="1510554"/>
                  </a:moveTo>
                  <a:cubicBezTo>
                    <a:pt x="2027893" y="1546708"/>
                    <a:pt x="2028343" y="1583211"/>
                    <a:pt x="2028343" y="1620000"/>
                  </a:cubicBezTo>
                  <a:lnTo>
                    <a:pt x="2024251" y="1730716"/>
                  </a:lnTo>
                  <a:lnTo>
                    <a:pt x="2173722" y="1619092"/>
                  </a:lnTo>
                  <a:cubicBezTo>
                    <a:pt x="2127526" y="1582190"/>
                    <a:pt x="2078507" y="1545517"/>
                    <a:pt x="2026056" y="1510554"/>
                  </a:cubicBezTo>
                  <a:close/>
                  <a:moveTo>
                    <a:pt x="844436" y="1509285"/>
                  </a:moveTo>
                  <a:lnTo>
                    <a:pt x="694964" y="1620908"/>
                  </a:lnTo>
                  <a:cubicBezTo>
                    <a:pt x="741160" y="1657811"/>
                    <a:pt x="790179" y="1694484"/>
                    <a:pt x="842630" y="1729447"/>
                  </a:cubicBezTo>
                  <a:cubicBezTo>
                    <a:pt x="840793" y="1693293"/>
                    <a:pt x="840343" y="1656790"/>
                    <a:pt x="840343" y="1620000"/>
                  </a:cubicBezTo>
                  <a:close/>
                  <a:moveTo>
                    <a:pt x="1434343" y="1361184"/>
                  </a:moveTo>
                  <a:cubicBezTo>
                    <a:pt x="1573534" y="1361184"/>
                    <a:pt x="1686371" y="1474021"/>
                    <a:pt x="1686371" y="1613212"/>
                  </a:cubicBezTo>
                  <a:cubicBezTo>
                    <a:pt x="1686371" y="1752403"/>
                    <a:pt x="1573534" y="1865240"/>
                    <a:pt x="1434343" y="1865240"/>
                  </a:cubicBezTo>
                  <a:cubicBezTo>
                    <a:pt x="1295152" y="1865240"/>
                    <a:pt x="1182315" y="1752403"/>
                    <a:pt x="1182315" y="1613212"/>
                  </a:cubicBezTo>
                  <a:cubicBezTo>
                    <a:pt x="1182315" y="1474021"/>
                    <a:pt x="1295152" y="1361184"/>
                    <a:pt x="1434343" y="1361184"/>
                  </a:cubicBezTo>
                  <a:close/>
                  <a:moveTo>
                    <a:pt x="1433770" y="1149513"/>
                  </a:moveTo>
                  <a:cubicBezTo>
                    <a:pt x="1365445" y="1183896"/>
                    <a:pt x="1296585" y="1221489"/>
                    <a:pt x="1227343" y="1261466"/>
                  </a:cubicBezTo>
                  <a:lnTo>
                    <a:pt x="1027157" y="1384911"/>
                  </a:lnTo>
                  <a:cubicBezTo>
                    <a:pt x="1022222" y="1461370"/>
                    <a:pt x="1020343" y="1539922"/>
                    <a:pt x="1020343" y="1620000"/>
                  </a:cubicBezTo>
                  <a:lnTo>
                    <a:pt x="1028287" y="1855786"/>
                  </a:lnTo>
                  <a:cubicBezTo>
                    <a:pt x="1091680" y="1898065"/>
                    <a:pt x="1158394" y="1938727"/>
                    <a:pt x="1227343" y="1978535"/>
                  </a:cubicBezTo>
                  <a:lnTo>
                    <a:pt x="1434916" y="2090488"/>
                  </a:lnTo>
                  <a:cubicBezTo>
                    <a:pt x="1503241" y="2056105"/>
                    <a:pt x="1572101" y="2018511"/>
                    <a:pt x="1641343" y="1978535"/>
                  </a:cubicBezTo>
                  <a:lnTo>
                    <a:pt x="1841530" y="1855090"/>
                  </a:lnTo>
                  <a:cubicBezTo>
                    <a:pt x="1846464" y="1778631"/>
                    <a:pt x="1848343" y="1700079"/>
                    <a:pt x="1848343" y="1620000"/>
                  </a:cubicBezTo>
                  <a:lnTo>
                    <a:pt x="1840399" y="1384214"/>
                  </a:lnTo>
                  <a:cubicBezTo>
                    <a:pt x="1777006" y="1341936"/>
                    <a:pt x="1710293" y="1301274"/>
                    <a:pt x="1641343" y="1261466"/>
                  </a:cubicBezTo>
                  <a:close/>
                  <a:moveTo>
                    <a:pt x="1065308" y="980650"/>
                  </a:moveTo>
                  <a:cubicBezTo>
                    <a:pt x="1056566" y="1038899"/>
                    <a:pt x="1049538" y="1099475"/>
                    <a:pt x="1043732" y="1161964"/>
                  </a:cubicBezTo>
                  <a:cubicBezTo>
                    <a:pt x="1074206" y="1142551"/>
                    <a:pt x="1105539" y="1123943"/>
                    <a:pt x="1137343" y="1105581"/>
                  </a:cubicBezTo>
                  <a:lnTo>
                    <a:pt x="1233271" y="1052839"/>
                  </a:lnTo>
                  <a:cubicBezTo>
                    <a:pt x="1176898" y="1024957"/>
                    <a:pt x="1120756" y="1000892"/>
                    <a:pt x="1065308" y="980650"/>
                  </a:cubicBezTo>
                  <a:close/>
                  <a:moveTo>
                    <a:pt x="1804814" y="980095"/>
                  </a:moveTo>
                  <a:cubicBezTo>
                    <a:pt x="1749321" y="1001726"/>
                    <a:pt x="1692469" y="1025646"/>
                    <a:pt x="1634800" y="1052200"/>
                  </a:cubicBezTo>
                  <a:cubicBezTo>
                    <a:pt x="1667149" y="1069046"/>
                    <a:pt x="1699234" y="1087043"/>
                    <a:pt x="1731343" y="1105581"/>
                  </a:cubicBezTo>
                  <a:lnTo>
                    <a:pt x="1826380" y="1162822"/>
                  </a:lnTo>
                  <a:cubicBezTo>
                    <a:pt x="1820738" y="1099825"/>
                    <a:pt x="1813359" y="1038819"/>
                    <a:pt x="1804814" y="980095"/>
                  </a:cubicBezTo>
                  <a:close/>
                  <a:moveTo>
                    <a:pt x="2432236" y="816002"/>
                  </a:moveTo>
                  <a:cubicBezTo>
                    <a:pt x="2308930" y="820546"/>
                    <a:pt x="2149627" y="855445"/>
                    <a:pt x="1968950" y="917446"/>
                  </a:cubicBezTo>
                  <a:cubicBezTo>
                    <a:pt x="1989749" y="1032703"/>
                    <a:pt x="2005463" y="1155596"/>
                    <a:pt x="2014941" y="1284167"/>
                  </a:cubicBezTo>
                  <a:cubicBezTo>
                    <a:pt x="2121232" y="1356780"/>
                    <a:pt x="2219808" y="1431548"/>
                    <a:pt x="2308918" y="1507322"/>
                  </a:cubicBezTo>
                  <a:cubicBezTo>
                    <a:pt x="2600162" y="1255150"/>
                    <a:pt x="2752317" y="1022798"/>
                    <a:pt x="2681420" y="900000"/>
                  </a:cubicBezTo>
                  <a:cubicBezTo>
                    <a:pt x="2645694" y="838121"/>
                    <a:pt x="2557557" y="811383"/>
                    <a:pt x="2432236" y="816002"/>
                  </a:cubicBezTo>
                  <a:close/>
                  <a:moveTo>
                    <a:pt x="436450" y="816001"/>
                  </a:moveTo>
                  <a:cubicBezTo>
                    <a:pt x="311129" y="811383"/>
                    <a:pt x="222992" y="838121"/>
                    <a:pt x="187266" y="900000"/>
                  </a:cubicBezTo>
                  <a:cubicBezTo>
                    <a:pt x="158404" y="949991"/>
                    <a:pt x="166508" y="1018139"/>
                    <a:pt x="206887" y="1097970"/>
                  </a:cubicBezTo>
                  <a:cubicBezTo>
                    <a:pt x="213842" y="1096217"/>
                    <a:pt x="221021" y="1095812"/>
                    <a:pt x="228294" y="1095812"/>
                  </a:cubicBezTo>
                  <a:cubicBezTo>
                    <a:pt x="334372" y="1095812"/>
                    <a:pt x="420366" y="1181806"/>
                    <a:pt x="420366" y="1287884"/>
                  </a:cubicBezTo>
                  <a:cubicBezTo>
                    <a:pt x="420366" y="1314219"/>
                    <a:pt x="415066" y="1339317"/>
                    <a:pt x="405427" y="1362148"/>
                  </a:cubicBezTo>
                  <a:cubicBezTo>
                    <a:pt x="450585" y="1410442"/>
                    <a:pt x="502437" y="1459559"/>
                    <a:pt x="559639" y="1509493"/>
                  </a:cubicBezTo>
                  <a:cubicBezTo>
                    <a:pt x="648020" y="1432341"/>
                    <a:pt x="746894" y="1357336"/>
                    <a:pt x="853451" y="1284376"/>
                  </a:cubicBezTo>
                  <a:cubicBezTo>
                    <a:pt x="863322" y="1155820"/>
                    <a:pt x="878792" y="1032881"/>
                    <a:pt x="901357" y="917930"/>
                  </a:cubicBezTo>
                  <a:cubicBezTo>
                    <a:pt x="719999" y="855651"/>
                    <a:pt x="560119" y="820559"/>
                    <a:pt x="436450" y="816001"/>
                  </a:cubicBezTo>
                  <a:close/>
                  <a:moveTo>
                    <a:pt x="1434343" y="180000"/>
                  </a:moveTo>
                  <a:cubicBezTo>
                    <a:pt x="1292548" y="180000"/>
                    <a:pt x="1167402" y="427948"/>
                    <a:pt x="1094661" y="806265"/>
                  </a:cubicBezTo>
                  <a:cubicBezTo>
                    <a:pt x="1204832" y="845548"/>
                    <a:pt x="1318864" y="893532"/>
                    <a:pt x="1434887" y="949272"/>
                  </a:cubicBezTo>
                  <a:cubicBezTo>
                    <a:pt x="1551037" y="893162"/>
                    <a:pt x="1665385" y="845301"/>
                    <a:pt x="1775658" y="805671"/>
                  </a:cubicBezTo>
                  <a:cubicBezTo>
                    <a:pt x="1751860" y="684885"/>
                    <a:pt x="1722886" y="577390"/>
                    <a:pt x="1688823" y="487405"/>
                  </a:cubicBezTo>
                  <a:cubicBezTo>
                    <a:pt x="1688009" y="487647"/>
                    <a:pt x="1687191" y="487652"/>
                    <a:pt x="1686371" y="487652"/>
                  </a:cubicBezTo>
                  <a:cubicBezTo>
                    <a:pt x="1580293" y="487652"/>
                    <a:pt x="1494299" y="401658"/>
                    <a:pt x="1494299" y="295580"/>
                  </a:cubicBezTo>
                  <a:cubicBezTo>
                    <a:pt x="1494299" y="264819"/>
                    <a:pt x="1501530" y="235747"/>
                    <a:pt x="1516122" y="210837"/>
                  </a:cubicBezTo>
                  <a:cubicBezTo>
                    <a:pt x="1490583" y="189985"/>
                    <a:pt x="1462798" y="180000"/>
                    <a:pt x="1434343" y="180000"/>
                  </a:cubicBezTo>
                  <a:close/>
                  <a:moveTo>
                    <a:pt x="1434343" y="0"/>
                  </a:moveTo>
                  <a:cubicBezTo>
                    <a:pt x="1509303" y="0"/>
                    <a:pt x="1581019" y="37868"/>
                    <a:pt x="1646062" y="107907"/>
                  </a:cubicBezTo>
                  <a:cubicBezTo>
                    <a:pt x="1659037" y="104972"/>
                    <a:pt x="1672533" y="103508"/>
                    <a:pt x="1686371" y="103508"/>
                  </a:cubicBezTo>
                  <a:cubicBezTo>
                    <a:pt x="1792449" y="103508"/>
                    <a:pt x="1878443" y="189502"/>
                    <a:pt x="1878443" y="295580"/>
                  </a:cubicBezTo>
                  <a:cubicBezTo>
                    <a:pt x="1878443" y="342831"/>
                    <a:pt x="1861381" y="386097"/>
                    <a:pt x="1831228" y="417985"/>
                  </a:cubicBezTo>
                  <a:cubicBezTo>
                    <a:pt x="1871860" y="515668"/>
                    <a:pt x="1906636" y="628220"/>
                    <a:pt x="1935357" y="752219"/>
                  </a:cubicBezTo>
                  <a:cubicBezTo>
                    <a:pt x="2379384" y="616814"/>
                    <a:pt x="2731816" y="627289"/>
                    <a:pt x="2837304" y="810000"/>
                  </a:cubicBezTo>
                  <a:cubicBezTo>
                    <a:pt x="2942793" y="992711"/>
                    <a:pt x="2775650" y="1303161"/>
                    <a:pt x="2436521" y="1620139"/>
                  </a:cubicBezTo>
                  <a:cubicBezTo>
                    <a:pt x="2775698" y="1936928"/>
                    <a:pt x="2942777" y="2247316"/>
                    <a:pt x="2837304" y="2430000"/>
                  </a:cubicBezTo>
                  <a:cubicBezTo>
                    <a:pt x="2771439" y="2544083"/>
                    <a:pt x="2609300" y="2591017"/>
                    <a:pt x="2388706" y="2577188"/>
                  </a:cubicBezTo>
                  <a:cubicBezTo>
                    <a:pt x="2358753" y="2639691"/>
                    <a:pt x="2294480" y="2681612"/>
                    <a:pt x="2220415" y="2681612"/>
                  </a:cubicBezTo>
                  <a:cubicBezTo>
                    <a:pt x="2122541" y="2681612"/>
                    <a:pt x="2041764" y="2608405"/>
                    <a:pt x="2030773" y="2513644"/>
                  </a:cubicBezTo>
                  <a:cubicBezTo>
                    <a:pt x="1999304" y="2506661"/>
                    <a:pt x="1967635" y="2497623"/>
                    <a:pt x="1935485" y="2487821"/>
                  </a:cubicBezTo>
                  <a:cubicBezTo>
                    <a:pt x="1830610" y="2940018"/>
                    <a:pt x="1645322" y="3240000"/>
                    <a:pt x="1434343" y="3240000"/>
                  </a:cubicBezTo>
                  <a:cubicBezTo>
                    <a:pt x="1223366" y="3240000"/>
                    <a:pt x="1038079" y="2940023"/>
                    <a:pt x="933330" y="2487781"/>
                  </a:cubicBezTo>
                  <a:cubicBezTo>
                    <a:pt x="489302" y="2623186"/>
                    <a:pt x="136870" y="2612712"/>
                    <a:pt x="31382" y="2430000"/>
                  </a:cubicBezTo>
                  <a:cubicBezTo>
                    <a:pt x="-74106" y="2247290"/>
                    <a:pt x="93037" y="1936840"/>
                    <a:pt x="432165" y="1619862"/>
                  </a:cubicBezTo>
                  <a:cubicBezTo>
                    <a:pt x="378689" y="1569916"/>
                    <a:pt x="329491" y="1520128"/>
                    <a:pt x="285801" y="1470219"/>
                  </a:cubicBezTo>
                  <a:cubicBezTo>
                    <a:pt x="267844" y="1476857"/>
                    <a:pt x="248431" y="1479956"/>
                    <a:pt x="228294" y="1479956"/>
                  </a:cubicBezTo>
                  <a:cubicBezTo>
                    <a:pt x="122216" y="1479956"/>
                    <a:pt x="36222" y="1393962"/>
                    <a:pt x="36222" y="1287884"/>
                  </a:cubicBezTo>
                  <a:cubicBezTo>
                    <a:pt x="36222" y="1246866"/>
                    <a:pt x="49080" y="1208850"/>
                    <a:pt x="73868" y="1179672"/>
                  </a:cubicBezTo>
                  <a:cubicBezTo>
                    <a:pt x="-4733" y="1033688"/>
                    <a:pt x="-23287" y="904690"/>
                    <a:pt x="31382" y="810000"/>
                  </a:cubicBezTo>
                  <a:cubicBezTo>
                    <a:pt x="136860" y="627306"/>
                    <a:pt x="489234" y="616816"/>
                    <a:pt x="933201" y="752179"/>
                  </a:cubicBezTo>
                  <a:cubicBezTo>
                    <a:pt x="1038076" y="299982"/>
                    <a:pt x="1223365" y="0"/>
                    <a:pt x="14343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7" name="Heart 17">
              <a:extLst>
                <a:ext uri="{FF2B5EF4-FFF2-40B4-BE49-F238E27FC236}">
                  <a16:creationId xmlns:a16="http://schemas.microsoft.com/office/drawing/2014/main" id="{2EE49FC1-0219-4B4C-9FB8-AD7DD1EE884C}"/>
                </a:ext>
              </a:extLst>
            </p:cNvPr>
            <p:cNvSpPr/>
            <p:nvPr/>
          </p:nvSpPr>
          <p:spPr>
            <a:xfrm>
              <a:off x="7080464" y="1663425"/>
              <a:ext cx="324888" cy="318540"/>
            </a:xfrm>
            <a:custGeom>
              <a:avLst/>
              <a:gdLst/>
              <a:ahLst/>
              <a:cxnLst/>
              <a:rect l="l" t="t" r="r" b="b"/>
              <a:pathLst>
                <a:path w="3263621" h="3199863">
                  <a:moveTo>
                    <a:pt x="1896188" y="786599"/>
                  </a:moveTo>
                  <a:cubicBezTo>
                    <a:pt x="1878938" y="786251"/>
                    <a:pt x="1861335" y="789280"/>
                    <a:pt x="1844305" y="796082"/>
                  </a:cubicBezTo>
                  <a:cubicBezTo>
                    <a:pt x="1792333" y="816839"/>
                    <a:pt x="1760707" y="866742"/>
                    <a:pt x="1761231" y="919486"/>
                  </a:cubicBezTo>
                  <a:lnTo>
                    <a:pt x="1573886" y="1618665"/>
                  </a:lnTo>
                  <a:lnTo>
                    <a:pt x="1438574" y="1113672"/>
                  </a:lnTo>
                  <a:cubicBezTo>
                    <a:pt x="1424335" y="1060531"/>
                    <a:pt x="1379808" y="1023594"/>
                    <a:pt x="1328543" y="1016456"/>
                  </a:cubicBezTo>
                  <a:cubicBezTo>
                    <a:pt x="1320071" y="1015276"/>
                    <a:pt x="1311415" y="1014911"/>
                    <a:pt x="1302836" y="1018067"/>
                  </a:cubicBezTo>
                  <a:lnTo>
                    <a:pt x="1300556" y="1017667"/>
                  </a:lnTo>
                  <a:cubicBezTo>
                    <a:pt x="1298914" y="1017711"/>
                    <a:pt x="1297275" y="1017786"/>
                    <a:pt x="1295680" y="1018515"/>
                  </a:cubicBezTo>
                  <a:lnTo>
                    <a:pt x="1275904" y="1019755"/>
                  </a:lnTo>
                  <a:cubicBezTo>
                    <a:pt x="1273459" y="1020410"/>
                    <a:pt x="1271049" y="1021129"/>
                    <a:pt x="1269080" y="1023145"/>
                  </a:cubicBezTo>
                  <a:cubicBezTo>
                    <a:pt x="1229892" y="1033156"/>
                    <a:pt x="1196286" y="1061513"/>
                    <a:pt x="1180414" y="1102068"/>
                  </a:cubicBezTo>
                  <a:lnTo>
                    <a:pt x="902406" y="1812437"/>
                  </a:lnTo>
                  <a:lnTo>
                    <a:pt x="612897" y="1812437"/>
                  </a:lnTo>
                  <a:cubicBezTo>
                    <a:pt x="539543" y="1812437"/>
                    <a:pt x="480078" y="1871902"/>
                    <a:pt x="480078" y="1945256"/>
                  </a:cubicBezTo>
                  <a:cubicBezTo>
                    <a:pt x="480078" y="2018610"/>
                    <a:pt x="539543" y="2078075"/>
                    <a:pt x="612897" y="2078075"/>
                  </a:cubicBezTo>
                  <a:lnTo>
                    <a:pt x="966673" y="2078075"/>
                  </a:lnTo>
                  <a:cubicBezTo>
                    <a:pt x="1008666" y="2088839"/>
                    <a:pt x="1051924" y="2075535"/>
                    <a:pt x="1081835" y="2045978"/>
                  </a:cubicBezTo>
                  <a:cubicBezTo>
                    <a:pt x="1105846" y="2028294"/>
                    <a:pt x="1122213" y="2001701"/>
                    <a:pt x="1125659" y="1970866"/>
                  </a:cubicBezTo>
                  <a:lnTo>
                    <a:pt x="1284498" y="1565001"/>
                  </a:lnTo>
                  <a:lnTo>
                    <a:pt x="1443089" y="2156868"/>
                  </a:lnTo>
                  <a:cubicBezTo>
                    <a:pt x="1455914" y="2204733"/>
                    <a:pt x="1493311" y="2239452"/>
                    <a:pt x="1538593" y="2249086"/>
                  </a:cubicBezTo>
                  <a:lnTo>
                    <a:pt x="1542015" y="2250785"/>
                  </a:lnTo>
                  <a:cubicBezTo>
                    <a:pt x="1542604" y="2250943"/>
                    <a:pt x="1543193" y="2251097"/>
                    <a:pt x="1543870" y="2250902"/>
                  </a:cubicBezTo>
                  <a:cubicBezTo>
                    <a:pt x="1553422" y="2254514"/>
                    <a:pt x="1563610" y="2255524"/>
                    <a:pt x="1573886" y="2252783"/>
                  </a:cubicBezTo>
                  <a:cubicBezTo>
                    <a:pt x="1584162" y="2255524"/>
                    <a:pt x="1594351" y="2254515"/>
                    <a:pt x="1603903" y="2250901"/>
                  </a:cubicBezTo>
                  <a:lnTo>
                    <a:pt x="1605758" y="2250785"/>
                  </a:lnTo>
                  <a:cubicBezTo>
                    <a:pt x="1606974" y="2250459"/>
                    <a:pt x="1608181" y="2250118"/>
                    <a:pt x="1609178" y="2249086"/>
                  </a:cubicBezTo>
                  <a:cubicBezTo>
                    <a:pt x="1654461" y="2239453"/>
                    <a:pt x="1691859" y="2204734"/>
                    <a:pt x="1704684" y="2156868"/>
                  </a:cubicBezTo>
                  <a:lnTo>
                    <a:pt x="1921541" y="1347547"/>
                  </a:lnTo>
                  <a:lnTo>
                    <a:pt x="2181705" y="1998928"/>
                  </a:lnTo>
                  <a:cubicBezTo>
                    <a:pt x="2205326" y="2058070"/>
                    <a:pt x="2266689" y="2090865"/>
                    <a:pt x="2326593" y="2078075"/>
                  </a:cubicBezTo>
                  <a:lnTo>
                    <a:pt x="2671200" y="2078075"/>
                  </a:lnTo>
                  <a:cubicBezTo>
                    <a:pt x="2744554" y="2078075"/>
                    <a:pt x="2804019" y="2018610"/>
                    <a:pt x="2804019" y="1945256"/>
                  </a:cubicBezTo>
                  <a:cubicBezTo>
                    <a:pt x="2804019" y="1871902"/>
                    <a:pt x="2744554" y="1812437"/>
                    <a:pt x="2671200" y="1812437"/>
                  </a:cubicBezTo>
                  <a:lnTo>
                    <a:pt x="2393261" y="1812437"/>
                  </a:lnTo>
                  <a:lnTo>
                    <a:pt x="2016914" y="870162"/>
                  </a:lnTo>
                  <a:cubicBezTo>
                    <a:pt x="1996508" y="819071"/>
                    <a:pt x="1947937" y="787642"/>
                    <a:pt x="1896188" y="786599"/>
                  </a:cubicBezTo>
                  <a:close/>
                  <a:moveTo>
                    <a:pt x="773454" y="106"/>
                  </a:moveTo>
                  <a:cubicBezTo>
                    <a:pt x="1097282" y="5742"/>
                    <a:pt x="1441967" y="238301"/>
                    <a:pt x="1631811" y="769863"/>
                  </a:cubicBezTo>
                  <a:cubicBezTo>
                    <a:pt x="2306811" y="-1120137"/>
                    <a:pt x="4939311" y="769863"/>
                    <a:pt x="1631811" y="3199863"/>
                  </a:cubicBezTo>
                  <a:cubicBezTo>
                    <a:pt x="-745455" y="1453301"/>
                    <a:pt x="-54107" y="-14297"/>
                    <a:pt x="773454" y="1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8" name="Rounded Rectangle 25">
              <a:extLst>
                <a:ext uri="{FF2B5EF4-FFF2-40B4-BE49-F238E27FC236}">
                  <a16:creationId xmlns:a16="http://schemas.microsoft.com/office/drawing/2014/main" id="{4345DF51-F8C5-4678-9C98-512CF8A517CB}"/>
                </a:ext>
              </a:extLst>
            </p:cNvPr>
            <p:cNvSpPr/>
            <p:nvPr/>
          </p:nvSpPr>
          <p:spPr>
            <a:xfrm>
              <a:off x="5940450" y="1659330"/>
              <a:ext cx="322534" cy="271830"/>
            </a:xfrm>
            <a:custGeom>
              <a:avLst/>
              <a:gdLst/>
              <a:ahLst/>
              <a:cxnLst/>
              <a:rect l="l" t="t" r="r" b="b"/>
              <a:pathLst>
                <a:path w="3240000" h="2730652">
                  <a:moveTo>
                    <a:pt x="1452811" y="1541940"/>
                  </a:moveTo>
                  <a:lnTo>
                    <a:pt x="1452811" y="1831951"/>
                  </a:lnTo>
                  <a:lnTo>
                    <a:pt x="1162800" y="1831951"/>
                  </a:lnTo>
                  <a:lnTo>
                    <a:pt x="1162800" y="2166329"/>
                  </a:lnTo>
                  <a:lnTo>
                    <a:pt x="1452811" y="2166329"/>
                  </a:lnTo>
                  <a:lnTo>
                    <a:pt x="1452811" y="2456340"/>
                  </a:lnTo>
                  <a:lnTo>
                    <a:pt x="1787189" y="2456340"/>
                  </a:lnTo>
                  <a:lnTo>
                    <a:pt x="1787189" y="2166329"/>
                  </a:lnTo>
                  <a:lnTo>
                    <a:pt x="2077200" y="2166329"/>
                  </a:lnTo>
                  <a:lnTo>
                    <a:pt x="2077200" y="1831951"/>
                  </a:lnTo>
                  <a:lnTo>
                    <a:pt x="1787189" y="1831951"/>
                  </a:lnTo>
                  <a:lnTo>
                    <a:pt x="1787189" y="1541940"/>
                  </a:lnTo>
                  <a:close/>
                  <a:moveTo>
                    <a:pt x="0" y="1278453"/>
                  </a:moveTo>
                  <a:lnTo>
                    <a:pt x="3240000" y="1278453"/>
                  </a:lnTo>
                  <a:lnTo>
                    <a:pt x="3240000" y="2376509"/>
                  </a:lnTo>
                  <a:cubicBezTo>
                    <a:pt x="3240000" y="2572097"/>
                    <a:pt x="3081445" y="2730652"/>
                    <a:pt x="2885857" y="2730652"/>
                  </a:cubicBezTo>
                  <a:lnTo>
                    <a:pt x="354143" y="2730652"/>
                  </a:lnTo>
                  <a:cubicBezTo>
                    <a:pt x="158555" y="2730652"/>
                    <a:pt x="0" y="2572097"/>
                    <a:pt x="0" y="2376509"/>
                  </a:cubicBezTo>
                  <a:close/>
                  <a:moveTo>
                    <a:pt x="1001150" y="200505"/>
                  </a:moveTo>
                  <a:cubicBezTo>
                    <a:pt x="933045" y="200505"/>
                    <a:pt x="877834" y="255715"/>
                    <a:pt x="877834" y="323821"/>
                  </a:cubicBezTo>
                  <a:lnTo>
                    <a:pt x="877834" y="605836"/>
                  </a:lnTo>
                  <a:lnTo>
                    <a:pt x="2362163" y="605836"/>
                  </a:lnTo>
                  <a:lnTo>
                    <a:pt x="2362163" y="323821"/>
                  </a:lnTo>
                  <a:cubicBezTo>
                    <a:pt x="2362163" y="255715"/>
                    <a:pt x="2306952" y="200505"/>
                    <a:pt x="2238846" y="200505"/>
                  </a:cubicBezTo>
                  <a:close/>
                  <a:moveTo>
                    <a:pt x="843301" y="0"/>
                  </a:moveTo>
                  <a:lnTo>
                    <a:pt x="2396696" y="0"/>
                  </a:lnTo>
                  <a:cubicBezTo>
                    <a:pt x="2488075" y="0"/>
                    <a:pt x="2562152" y="74077"/>
                    <a:pt x="2562152" y="165456"/>
                  </a:cubicBezTo>
                  <a:lnTo>
                    <a:pt x="2562152" y="605836"/>
                  </a:lnTo>
                  <a:lnTo>
                    <a:pt x="2885857" y="605836"/>
                  </a:lnTo>
                  <a:cubicBezTo>
                    <a:pt x="3081445" y="605836"/>
                    <a:pt x="3240000" y="764391"/>
                    <a:pt x="3240000" y="959979"/>
                  </a:cubicBezTo>
                  <a:lnTo>
                    <a:pt x="3240000" y="1134437"/>
                  </a:lnTo>
                  <a:lnTo>
                    <a:pt x="0" y="1134437"/>
                  </a:lnTo>
                  <a:lnTo>
                    <a:pt x="0" y="959979"/>
                  </a:lnTo>
                  <a:cubicBezTo>
                    <a:pt x="0" y="764391"/>
                    <a:pt x="158555" y="605836"/>
                    <a:pt x="354143" y="605836"/>
                  </a:cubicBezTo>
                  <a:lnTo>
                    <a:pt x="677845" y="605836"/>
                  </a:lnTo>
                  <a:lnTo>
                    <a:pt x="677845" y="165456"/>
                  </a:lnTo>
                  <a:cubicBezTo>
                    <a:pt x="677845" y="74077"/>
                    <a:pt x="751923" y="0"/>
                    <a:pt x="8433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9" name="Chord 32">
              <a:extLst>
                <a:ext uri="{FF2B5EF4-FFF2-40B4-BE49-F238E27FC236}">
                  <a16:creationId xmlns:a16="http://schemas.microsoft.com/office/drawing/2014/main" id="{2DAF35A8-C677-474E-AD0B-9ACBA6746D57}"/>
                </a:ext>
              </a:extLst>
            </p:cNvPr>
            <p:cNvSpPr/>
            <p:nvPr/>
          </p:nvSpPr>
          <p:spPr>
            <a:xfrm>
              <a:off x="6509664" y="2627883"/>
              <a:ext cx="322534" cy="319706"/>
            </a:xfrm>
            <a:custGeom>
              <a:avLst/>
              <a:gdLst/>
              <a:ahLst/>
              <a:cxnLst/>
              <a:rect l="l" t="t" r="r" b="b"/>
              <a:pathLst>
                <a:path w="3240000" h="3211580">
                  <a:moveTo>
                    <a:pt x="991906" y="2959580"/>
                  </a:moveTo>
                  <a:lnTo>
                    <a:pt x="2193254" y="2959580"/>
                  </a:lnTo>
                  <a:cubicBezTo>
                    <a:pt x="2215674" y="2959580"/>
                    <a:pt x="2233849" y="2977755"/>
                    <a:pt x="2233849" y="3000175"/>
                  </a:cubicBezTo>
                  <a:lnTo>
                    <a:pt x="2233849" y="3170985"/>
                  </a:lnTo>
                  <a:cubicBezTo>
                    <a:pt x="2233849" y="3193405"/>
                    <a:pt x="2215674" y="3211580"/>
                    <a:pt x="2193254" y="3211580"/>
                  </a:cubicBezTo>
                  <a:lnTo>
                    <a:pt x="991906" y="3211580"/>
                  </a:lnTo>
                  <a:cubicBezTo>
                    <a:pt x="969486" y="3211580"/>
                    <a:pt x="951311" y="3193405"/>
                    <a:pt x="951311" y="3170985"/>
                  </a:cubicBezTo>
                  <a:lnTo>
                    <a:pt x="951311" y="3000175"/>
                  </a:lnTo>
                  <a:cubicBezTo>
                    <a:pt x="951311" y="2977755"/>
                    <a:pt x="969486" y="2959580"/>
                    <a:pt x="991906" y="2959580"/>
                  </a:cubicBezTo>
                  <a:close/>
                  <a:moveTo>
                    <a:pt x="1439043" y="1763796"/>
                  </a:moveTo>
                  <a:lnTo>
                    <a:pt x="1439043" y="2067459"/>
                  </a:lnTo>
                  <a:lnTo>
                    <a:pt x="1135380" y="2067459"/>
                  </a:lnTo>
                  <a:lnTo>
                    <a:pt x="1135380" y="2374533"/>
                  </a:lnTo>
                  <a:lnTo>
                    <a:pt x="1439043" y="2374533"/>
                  </a:lnTo>
                  <a:lnTo>
                    <a:pt x="1439043" y="2678196"/>
                  </a:lnTo>
                  <a:lnTo>
                    <a:pt x="1746117" y="2678196"/>
                  </a:lnTo>
                  <a:lnTo>
                    <a:pt x="1746117" y="2374533"/>
                  </a:lnTo>
                  <a:lnTo>
                    <a:pt x="2049780" y="2374533"/>
                  </a:lnTo>
                  <a:lnTo>
                    <a:pt x="2049780" y="2067459"/>
                  </a:lnTo>
                  <a:lnTo>
                    <a:pt x="1746117" y="2067459"/>
                  </a:lnTo>
                  <a:lnTo>
                    <a:pt x="1746117" y="1763796"/>
                  </a:lnTo>
                  <a:close/>
                  <a:moveTo>
                    <a:pt x="128358" y="1541040"/>
                  </a:moveTo>
                  <a:lnTo>
                    <a:pt x="3056915" y="1550917"/>
                  </a:lnTo>
                  <a:cubicBezTo>
                    <a:pt x="3061111" y="2078028"/>
                    <a:pt x="2781683" y="2566719"/>
                    <a:pt x="2325284" y="2830467"/>
                  </a:cubicBezTo>
                  <a:lnTo>
                    <a:pt x="2182018" y="2900953"/>
                  </a:lnTo>
                  <a:lnTo>
                    <a:pt x="1002135" y="2900953"/>
                  </a:lnTo>
                  <a:cubicBezTo>
                    <a:pt x="950374" y="2879821"/>
                    <a:pt x="900231" y="2854191"/>
                    <a:pt x="851341" y="2825496"/>
                  </a:cubicBezTo>
                  <a:cubicBezTo>
                    <a:pt x="396732" y="2558675"/>
                    <a:pt x="120607" y="2068110"/>
                    <a:pt x="128358" y="1541040"/>
                  </a:cubicBezTo>
                  <a:close/>
                  <a:moveTo>
                    <a:pt x="61067" y="1230414"/>
                  </a:moveTo>
                  <a:lnTo>
                    <a:pt x="3178933" y="1230414"/>
                  </a:lnTo>
                  <a:cubicBezTo>
                    <a:pt x="3212659" y="1230414"/>
                    <a:pt x="3240000" y="1257755"/>
                    <a:pt x="3240000" y="1291481"/>
                  </a:cubicBezTo>
                  <a:lnTo>
                    <a:pt x="3240000" y="1421347"/>
                  </a:lnTo>
                  <a:cubicBezTo>
                    <a:pt x="3240000" y="1455073"/>
                    <a:pt x="3212659" y="1482414"/>
                    <a:pt x="3178933" y="1482414"/>
                  </a:cubicBezTo>
                  <a:lnTo>
                    <a:pt x="61067" y="1482414"/>
                  </a:lnTo>
                  <a:cubicBezTo>
                    <a:pt x="27341" y="1482414"/>
                    <a:pt x="0" y="1455073"/>
                    <a:pt x="0" y="1421347"/>
                  </a:cubicBezTo>
                  <a:lnTo>
                    <a:pt x="0" y="1291481"/>
                  </a:lnTo>
                  <a:cubicBezTo>
                    <a:pt x="0" y="1257755"/>
                    <a:pt x="27341" y="1230414"/>
                    <a:pt x="61067" y="1230414"/>
                  </a:cubicBezTo>
                  <a:close/>
                  <a:moveTo>
                    <a:pt x="2481726" y="315922"/>
                  </a:moveTo>
                  <a:lnTo>
                    <a:pt x="2862412" y="696608"/>
                  </a:lnTo>
                  <a:lnTo>
                    <a:pt x="2420437" y="1138584"/>
                  </a:lnTo>
                  <a:lnTo>
                    <a:pt x="1659064" y="1138584"/>
                  </a:lnTo>
                  <a:close/>
                  <a:moveTo>
                    <a:pt x="2730827" y="0"/>
                  </a:moveTo>
                  <a:cubicBezTo>
                    <a:pt x="2765703" y="0"/>
                    <a:pt x="2800581" y="13305"/>
                    <a:pt x="2827191" y="39915"/>
                  </a:cubicBezTo>
                  <a:lnTo>
                    <a:pt x="3143636" y="356360"/>
                  </a:lnTo>
                  <a:cubicBezTo>
                    <a:pt x="3196857" y="409581"/>
                    <a:pt x="3196857" y="495868"/>
                    <a:pt x="3143636" y="549088"/>
                  </a:cubicBezTo>
                  <a:lnTo>
                    <a:pt x="3082882" y="609843"/>
                  </a:lnTo>
                  <a:cubicBezTo>
                    <a:pt x="3029661" y="663063"/>
                    <a:pt x="2943375" y="663064"/>
                    <a:pt x="2890155" y="609843"/>
                  </a:cubicBezTo>
                  <a:lnTo>
                    <a:pt x="2573708" y="293397"/>
                  </a:lnTo>
                  <a:cubicBezTo>
                    <a:pt x="2520488" y="240176"/>
                    <a:pt x="2520488" y="153889"/>
                    <a:pt x="2573708" y="100669"/>
                  </a:cubicBezTo>
                  <a:lnTo>
                    <a:pt x="2634463" y="39914"/>
                  </a:lnTo>
                  <a:cubicBezTo>
                    <a:pt x="2661073" y="13305"/>
                    <a:pt x="2695950" y="0"/>
                    <a:pt x="27308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0" name="Rounded Rectangle 40">
              <a:extLst>
                <a:ext uri="{FF2B5EF4-FFF2-40B4-BE49-F238E27FC236}">
                  <a16:creationId xmlns:a16="http://schemas.microsoft.com/office/drawing/2014/main" id="{D58E3EE1-2360-4C17-B1F0-32E858CB619A}"/>
                </a:ext>
              </a:extLst>
            </p:cNvPr>
            <p:cNvSpPr/>
            <p:nvPr/>
          </p:nvSpPr>
          <p:spPr>
            <a:xfrm rot="2942052">
              <a:off x="6522986" y="1320229"/>
              <a:ext cx="299808" cy="318950"/>
            </a:xfrm>
            <a:custGeom>
              <a:avLst/>
              <a:gdLst/>
              <a:ahLst/>
              <a:cxnLst/>
              <a:rect l="l" t="t" r="r" b="b"/>
              <a:pathLst>
                <a:path w="3011706" h="3204001">
                  <a:moveTo>
                    <a:pt x="2432249" y="1011942"/>
                  </a:moveTo>
                  <a:cubicBezTo>
                    <a:pt x="2423608" y="1019482"/>
                    <a:pt x="2416303" y="1028841"/>
                    <a:pt x="2410966" y="1039800"/>
                  </a:cubicBezTo>
                  <a:lnTo>
                    <a:pt x="1969837" y="1945620"/>
                  </a:lnTo>
                  <a:cubicBezTo>
                    <a:pt x="1948488" y="1989457"/>
                    <a:pt x="1966719" y="2042300"/>
                    <a:pt x="2010556" y="2063648"/>
                  </a:cubicBezTo>
                  <a:cubicBezTo>
                    <a:pt x="2054392" y="2084996"/>
                    <a:pt x="2107235" y="2066766"/>
                    <a:pt x="2128583" y="2022929"/>
                  </a:cubicBezTo>
                  <a:lnTo>
                    <a:pt x="2569712" y="1117109"/>
                  </a:lnTo>
                  <a:cubicBezTo>
                    <a:pt x="2591061" y="1073271"/>
                    <a:pt x="2572830" y="1020430"/>
                    <a:pt x="2528993" y="999081"/>
                  </a:cubicBezTo>
                  <a:cubicBezTo>
                    <a:pt x="2496115" y="983070"/>
                    <a:pt x="2458172" y="989322"/>
                    <a:pt x="2432249" y="1011942"/>
                  </a:cubicBezTo>
                  <a:close/>
                  <a:moveTo>
                    <a:pt x="1709549" y="1044955"/>
                  </a:moveTo>
                  <a:cubicBezTo>
                    <a:pt x="1978186" y="735551"/>
                    <a:pt x="2446780" y="702502"/>
                    <a:pt x="2756184" y="971139"/>
                  </a:cubicBezTo>
                  <a:cubicBezTo>
                    <a:pt x="3065588" y="1239776"/>
                    <a:pt x="3098636" y="1708370"/>
                    <a:pt x="2830000" y="2017774"/>
                  </a:cubicBezTo>
                  <a:cubicBezTo>
                    <a:pt x="2561363" y="2327178"/>
                    <a:pt x="2092769" y="2360227"/>
                    <a:pt x="1783365" y="2091590"/>
                  </a:cubicBezTo>
                  <a:cubicBezTo>
                    <a:pt x="1473960" y="1822953"/>
                    <a:pt x="1440912" y="1354359"/>
                    <a:pt x="1709549" y="1044955"/>
                  </a:cubicBezTo>
                  <a:close/>
                  <a:moveTo>
                    <a:pt x="208197" y="1872243"/>
                  </a:moveTo>
                  <a:cubicBezTo>
                    <a:pt x="195168" y="1885273"/>
                    <a:pt x="187109" y="1903273"/>
                    <a:pt x="187109" y="1923155"/>
                  </a:cubicBezTo>
                  <a:lnTo>
                    <a:pt x="187109" y="2715155"/>
                  </a:lnTo>
                  <a:cubicBezTo>
                    <a:pt x="187109" y="2754920"/>
                    <a:pt x="219344" y="2787155"/>
                    <a:pt x="259109" y="2787155"/>
                  </a:cubicBezTo>
                  <a:cubicBezTo>
                    <a:pt x="298874" y="2787155"/>
                    <a:pt x="331109" y="2754920"/>
                    <a:pt x="331109" y="2715155"/>
                  </a:cubicBezTo>
                  <a:lnTo>
                    <a:pt x="331109" y="1923155"/>
                  </a:lnTo>
                  <a:cubicBezTo>
                    <a:pt x="331109" y="1883390"/>
                    <a:pt x="298874" y="1851155"/>
                    <a:pt x="259109" y="1851155"/>
                  </a:cubicBezTo>
                  <a:cubicBezTo>
                    <a:pt x="239226" y="1851156"/>
                    <a:pt x="221226" y="1859214"/>
                    <a:pt x="208197" y="1872243"/>
                  </a:cubicBezTo>
                  <a:close/>
                  <a:moveTo>
                    <a:pt x="0" y="1625202"/>
                  </a:moveTo>
                  <a:cubicBezTo>
                    <a:pt x="418057" y="1737228"/>
                    <a:pt x="858998" y="1737384"/>
                    <a:pt x="1277606" y="1625336"/>
                  </a:cubicBezTo>
                  <a:cubicBezTo>
                    <a:pt x="1277605" y="1938624"/>
                    <a:pt x="1277605" y="2251911"/>
                    <a:pt x="1277605" y="2565198"/>
                  </a:cubicBezTo>
                  <a:cubicBezTo>
                    <a:pt x="1277605" y="2917999"/>
                    <a:pt x="991603" y="3204001"/>
                    <a:pt x="638802" y="3204001"/>
                  </a:cubicBezTo>
                  <a:lnTo>
                    <a:pt x="638803" y="3204000"/>
                  </a:lnTo>
                  <a:cubicBezTo>
                    <a:pt x="286002" y="3204000"/>
                    <a:pt x="0" y="2917999"/>
                    <a:pt x="0" y="2565197"/>
                  </a:cubicBezTo>
                  <a:close/>
                  <a:moveTo>
                    <a:pt x="208197" y="459897"/>
                  </a:moveTo>
                  <a:cubicBezTo>
                    <a:pt x="195167" y="472926"/>
                    <a:pt x="187109" y="490926"/>
                    <a:pt x="187109" y="510808"/>
                  </a:cubicBezTo>
                  <a:lnTo>
                    <a:pt x="187109" y="1302808"/>
                  </a:lnTo>
                  <a:cubicBezTo>
                    <a:pt x="187109" y="1342573"/>
                    <a:pt x="219344" y="1374808"/>
                    <a:pt x="259109" y="1374808"/>
                  </a:cubicBezTo>
                  <a:cubicBezTo>
                    <a:pt x="298874" y="1374808"/>
                    <a:pt x="331109" y="1342573"/>
                    <a:pt x="331109" y="1302808"/>
                  </a:cubicBezTo>
                  <a:lnTo>
                    <a:pt x="331109" y="510808"/>
                  </a:lnTo>
                  <a:cubicBezTo>
                    <a:pt x="331109" y="471043"/>
                    <a:pt x="298874" y="438808"/>
                    <a:pt x="259109" y="438808"/>
                  </a:cubicBezTo>
                  <a:cubicBezTo>
                    <a:pt x="239226" y="438808"/>
                    <a:pt x="221226" y="446867"/>
                    <a:pt x="208197" y="459897"/>
                  </a:cubicBezTo>
                  <a:close/>
                  <a:moveTo>
                    <a:pt x="187101" y="187101"/>
                  </a:moveTo>
                  <a:cubicBezTo>
                    <a:pt x="302701" y="71501"/>
                    <a:pt x="462402" y="0"/>
                    <a:pt x="638803" y="0"/>
                  </a:cubicBezTo>
                  <a:cubicBezTo>
                    <a:pt x="991604" y="0"/>
                    <a:pt x="1277606" y="286002"/>
                    <a:pt x="1277606" y="638803"/>
                  </a:cubicBezTo>
                  <a:lnTo>
                    <a:pt x="1277606" y="1497764"/>
                  </a:lnTo>
                  <a:cubicBezTo>
                    <a:pt x="859958" y="1616355"/>
                    <a:pt x="417375" y="1616210"/>
                    <a:pt x="0" y="1498771"/>
                  </a:cubicBezTo>
                  <a:lnTo>
                    <a:pt x="0" y="638803"/>
                  </a:lnTo>
                  <a:cubicBezTo>
                    <a:pt x="0" y="462403"/>
                    <a:pt x="71500" y="302702"/>
                    <a:pt x="187101" y="187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2" name="Rounded Rectangle 17">
              <a:extLst>
                <a:ext uri="{FF2B5EF4-FFF2-40B4-BE49-F238E27FC236}">
                  <a16:creationId xmlns:a16="http://schemas.microsoft.com/office/drawing/2014/main" id="{F296E04D-9E20-4C75-B95A-12826B8B03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17850" y="2281894"/>
              <a:ext cx="215808" cy="343366"/>
            </a:xfrm>
            <a:custGeom>
              <a:avLst/>
              <a:gdLst/>
              <a:ahLst/>
              <a:cxnLst/>
              <a:rect l="l" t="t" r="r" b="b"/>
              <a:pathLst>
                <a:path w="2016224" h="3207971">
                  <a:moveTo>
                    <a:pt x="854575" y="1382799"/>
                  </a:moveTo>
                  <a:lnTo>
                    <a:pt x="854575" y="1686462"/>
                  </a:lnTo>
                  <a:lnTo>
                    <a:pt x="550912" y="1686462"/>
                  </a:lnTo>
                  <a:lnTo>
                    <a:pt x="550912" y="1993536"/>
                  </a:lnTo>
                  <a:lnTo>
                    <a:pt x="854575" y="1993536"/>
                  </a:lnTo>
                  <a:lnTo>
                    <a:pt x="854575" y="2297199"/>
                  </a:lnTo>
                  <a:lnTo>
                    <a:pt x="1161649" y="2297199"/>
                  </a:lnTo>
                  <a:lnTo>
                    <a:pt x="1161649" y="1993536"/>
                  </a:lnTo>
                  <a:lnTo>
                    <a:pt x="1465312" y="1993536"/>
                  </a:lnTo>
                  <a:lnTo>
                    <a:pt x="1465312" y="1686462"/>
                  </a:lnTo>
                  <a:lnTo>
                    <a:pt x="1161649" y="1686462"/>
                  </a:lnTo>
                  <a:lnTo>
                    <a:pt x="1161649" y="1382799"/>
                  </a:lnTo>
                  <a:close/>
                  <a:moveTo>
                    <a:pt x="397285" y="941591"/>
                  </a:moveTo>
                  <a:lnTo>
                    <a:pt x="1618940" y="941591"/>
                  </a:lnTo>
                  <a:lnTo>
                    <a:pt x="1618940" y="2738407"/>
                  </a:lnTo>
                  <a:lnTo>
                    <a:pt x="397285" y="2738407"/>
                  </a:lnTo>
                  <a:close/>
                  <a:moveTo>
                    <a:pt x="305673" y="849979"/>
                  </a:moveTo>
                  <a:lnTo>
                    <a:pt x="305673" y="2830019"/>
                  </a:lnTo>
                  <a:lnTo>
                    <a:pt x="1710552" y="2830019"/>
                  </a:lnTo>
                  <a:lnTo>
                    <a:pt x="1710552" y="849979"/>
                  </a:lnTo>
                  <a:close/>
                  <a:moveTo>
                    <a:pt x="240515" y="472027"/>
                  </a:moveTo>
                  <a:lnTo>
                    <a:pt x="1775709" y="472027"/>
                  </a:lnTo>
                  <a:cubicBezTo>
                    <a:pt x="1908542" y="472027"/>
                    <a:pt x="2016224" y="579709"/>
                    <a:pt x="2016224" y="712542"/>
                  </a:cubicBezTo>
                  <a:lnTo>
                    <a:pt x="2016224" y="2967456"/>
                  </a:lnTo>
                  <a:cubicBezTo>
                    <a:pt x="2016224" y="3100289"/>
                    <a:pt x="1908542" y="3207971"/>
                    <a:pt x="1775709" y="3207971"/>
                  </a:cubicBezTo>
                  <a:lnTo>
                    <a:pt x="240515" y="3207971"/>
                  </a:lnTo>
                  <a:cubicBezTo>
                    <a:pt x="107682" y="3207971"/>
                    <a:pt x="0" y="3100289"/>
                    <a:pt x="0" y="2967456"/>
                  </a:cubicBezTo>
                  <a:lnTo>
                    <a:pt x="0" y="712542"/>
                  </a:lnTo>
                  <a:cubicBezTo>
                    <a:pt x="0" y="579709"/>
                    <a:pt x="107682" y="472027"/>
                    <a:pt x="240515" y="472027"/>
                  </a:cubicBezTo>
                  <a:close/>
                  <a:moveTo>
                    <a:pt x="515787" y="0"/>
                  </a:moveTo>
                  <a:lnTo>
                    <a:pt x="1500437" y="0"/>
                  </a:lnTo>
                  <a:cubicBezTo>
                    <a:pt x="1541893" y="0"/>
                    <a:pt x="1575500" y="33607"/>
                    <a:pt x="1575500" y="75063"/>
                  </a:cubicBezTo>
                  <a:lnTo>
                    <a:pt x="1575500" y="367990"/>
                  </a:lnTo>
                  <a:lnTo>
                    <a:pt x="440724" y="367990"/>
                  </a:lnTo>
                  <a:lnTo>
                    <a:pt x="440724" y="75063"/>
                  </a:lnTo>
                  <a:cubicBezTo>
                    <a:pt x="440724" y="33607"/>
                    <a:pt x="474331" y="0"/>
                    <a:pt x="5157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3" name="Oval 25">
              <a:extLst>
                <a:ext uri="{FF2B5EF4-FFF2-40B4-BE49-F238E27FC236}">
                  <a16:creationId xmlns:a16="http://schemas.microsoft.com/office/drawing/2014/main" id="{B06A24B7-6534-4AA2-98CA-74AF5CB53B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51283" y="1958406"/>
              <a:ext cx="342900" cy="343366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4" name="Block Arc 20">
              <a:extLst>
                <a:ext uri="{FF2B5EF4-FFF2-40B4-BE49-F238E27FC236}">
                  <a16:creationId xmlns:a16="http://schemas.microsoft.com/office/drawing/2014/main" id="{8FC96FD2-5D5F-404A-915E-586E7FE73A5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913625" y="2280181"/>
              <a:ext cx="355562" cy="385538"/>
            </a:xfrm>
            <a:custGeom>
              <a:avLst/>
              <a:gdLst/>
              <a:ahLst/>
              <a:cxnLst/>
              <a:rect l="l" t="t" r="r" b="b"/>
              <a:pathLst>
                <a:path w="2958558" h="3207983">
                  <a:moveTo>
                    <a:pt x="376920" y="2960896"/>
                  </a:moveTo>
                  <a:cubicBezTo>
                    <a:pt x="266613" y="2960896"/>
                    <a:pt x="177192" y="2871475"/>
                    <a:pt x="177192" y="2761168"/>
                  </a:cubicBezTo>
                  <a:cubicBezTo>
                    <a:pt x="177192" y="2650861"/>
                    <a:pt x="266613" y="2561440"/>
                    <a:pt x="376920" y="2561440"/>
                  </a:cubicBezTo>
                  <a:cubicBezTo>
                    <a:pt x="487227" y="2561440"/>
                    <a:pt x="576648" y="2650861"/>
                    <a:pt x="576648" y="2761168"/>
                  </a:cubicBezTo>
                  <a:cubicBezTo>
                    <a:pt x="576648" y="2871475"/>
                    <a:pt x="487227" y="2960896"/>
                    <a:pt x="376920" y="2960896"/>
                  </a:cubicBezTo>
                  <a:close/>
                  <a:moveTo>
                    <a:pt x="376921" y="3072323"/>
                  </a:moveTo>
                  <a:cubicBezTo>
                    <a:pt x="539434" y="3072323"/>
                    <a:pt x="671176" y="2940581"/>
                    <a:pt x="671176" y="2778068"/>
                  </a:cubicBezTo>
                  <a:cubicBezTo>
                    <a:pt x="671176" y="2615555"/>
                    <a:pt x="539434" y="2483813"/>
                    <a:pt x="376921" y="2483813"/>
                  </a:cubicBezTo>
                  <a:cubicBezTo>
                    <a:pt x="214408" y="2483813"/>
                    <a:pt x="82666" y="2615555"/>
                    <a:pt x="82666" y="2778068"/>
                  </a:cubicBezTo>
                  <a:cubicBezTo>
                    <a:pt x="82666" y="2940581"/>
                    <a:pt x="214408" y="3072323"/>
                    <a:pt x="376921" y="3072323"/>
                  </a:cubicBezTo>
                  <a:close/>
                  <a:moveTo>
                    <a:pt x="2379939" y="3207575"/>
                  </a:moveTo>
                  <a:cubicBezTo>
                    <a:pt x="2342159" y="3210380"/>
                    <a:pt x="2303308" y="3198772"/>
                    <a:pt x="2272342" y="3172087"/>
                  </a:cubicBezTo>
                  <a:cubicBezTo>
                    <a:pt x="2210411" y="3118717"/>
                    <a:pt x="2203469" y="3025247"/>
                    <a:pt x="2256839" y="2963315"/>
                  </a:cubicBezTo>
                  <a:cubicBezTo>
                    <a:pt x="2292137" y="2922355"/>
                    <a:pt x="2344975" y="2905450"/>
                    <a:pt x="2394194" y="2916618"/>
                  </a:cubicBezTo>
                  <a:lnTo>
                    <a:pt x="2482323" y="2842744"/>
                  </a:lnTo>
                  <a:lnTo>
                    <a:pt x="2486558" y="2847797"/>
                  </a:lnTo>
                  <a:cubicBezTo>
                    <a:pt x="2638916" y="2767056"/>
                    <a:pt x="2628462" y="2744879"/>
                    <a:pt x="2689889" y="2690172"/>
                  </a:cubicBezTo>
                  <a:cubicBezTo>
                    <a:pt x="2722819" y="2655246"/>
                    <a:pt x="2732363" y="2657367"/>
                    <a:pt x="2726376" y="2568558"/>
                  </a:cubicBezTo>
                  <a:lnTo>
                    <a:pt x="2730335" y="2568172"/>
                  </a:lnTo>
                  <a:lnTo>
                    <a:pt x="2726098" y="2568172"/>
                  </a:lnTo>
                  <a:lnTo>
                    <a:pt x="2726098" y="2140027"/>
                  </a:lnTo>
                  <a:lnTo>
                    <a:pt x="2686068" y="2140105"/>
                  </a:lnTo>
                  <a:cubicBezTo>
                    <a:pt x="2685662" y="1932305"/>
                    <a:pt x="2574529" y="1740506"/>
                    <a:pt x="2394530" y="1636956"/>
                  </a:cubicBezTo>
                  <a:cubicBezTo>
                    <a:pt x="2214320" y="1533284"/>
                    <a:pt x="1992511" y="1533845"/>
                    <a:pt x="1812826" y="1638426"/>
                  </a:cubicBezTo>
                  <a:cubicBezTo>
                    <a:pt x="1633353" y="1742884"/>
                    <a:pt x="1523189" y="1935240"/>
                    <a:pt x="1523830" y="2143038"/>
                  </a:cubicBezTo>
                  <a:lnTo>
                    <a:pt x="1483625" y="2143162"/>
                  </a:lnTo>
                  <a:lnTo>
                    <a:pt x="1483625" y="2568172"/>
                  </a:lnTo>
                  <a:lnTo>
                    <a:pt x="1479388" y="2568172"/>
                  </a:lnTo>
                  <a:lnTo>
                    <a:pt x="1483347" y="2568558"/>
                  </a:lnTo>
                  <a:cubicBezTo>
                    <a:pt x="1477359" y="2657367"/>
                    <a:pt x="1486903" y="2655246"/>
                    <a:pt x="1519833" y="2690172"/>
                  </a:cubicBezTo>
                  <a:cubicBezTo>
                    <a:pt x="1581261" y="2744879"/>
                    <a:pt x="1570806" y="2767057"/>
                    <a:pt x="1723166" y="2847797"/>
                  </a:cubicBezTo>
                  <a:lnTo>
                    <a:pt x="1727402" y="2842744"/>
                  </a:lnTo>
                  <a:lnTo>
                    <a:pt x="1815530" y="2916618"/>
                  </a:lnTo>
                  <a:cubicBezTo>
                    <a:pt x="1864749" y="2905450"/>
                    <a:pt x="1917587" y="2922356"/>
                    <a:pt x="1952884" y="2963315"/>
                  </a:cubicBezTo>
                  <a:cubicBezTo>
                    <a:pt x="2006254" y="3025247"/>
                    <a:pt x="1999313" y="3118717"/>
                    <a:pt x="1937381" y="3172087"/>
                  </a:cubicBezTo>
                  <a:cubicBezTo>
                    <a:pt x="1906416" y="3198772"/>
                    <a:pt x="1867565" y="3210380"/>
                    <a:pt x="1829785" y="3207575"/>
                  </a:cubicBezTo>
                  <a:cubicBezTo>
                    <a:pt x="1792004" y="3204769"/>
                    <a:pt x="1755294" y="3187551"/>
                    <a:pt x="1728609" y="3156586"/>
                  </a:cubicBezTo>
                  <a:cubicBezTo>
                    <a:pt x="1704170" y="3128225"/>
                    <a:pt x="1692377" y="3093251"/>
                    <a:pt x="1694258" y="3058558"/>
                  </a:cubicBezTo>
                  <a:lnTo>
                    <a:pt x="1607474" y="2985811"/>
                  </a:lnTo>
                  <a:lnTo>
                    <a:pt x="1609754" y="2983092"/>
                  </a:lnTo>
                  <a:cubicBezTo>
                    <a:pt x="1505378" y="2914609"/>
                    <a:pt x="1454899" y="2874388"/>
                    <a:pt x="1372959" y="2808609"/>
                  </a:cubicBezTo>
                  <a:cubicBezTo>
                    <a:pt x="1301402" y="2768123"/>
                    <a:pt x="1295976" y="2652344"/>
                    <a:pt x="1300245" y="2568172"/>
                  </a:cubicBezTo>
                  <a:lnTo>
                    <a:pt x="1296941" y="2568172"/>
                  </a:lnTo>
                  <a:lnTo>
                    <a:pt x="1296941" y="2143739"/>
                  </a:lnTo>
                  <a:lnTo>
                    <a:pt x="1251342" y="2143880"/>
                  </a:lnTo>
                  <a:cubicBezTo>
                    <a:pt x="1250400" y="1838694"/>
                    <a:pt x="1412261" y="1556194"/>
                    <a:pt x="1675942" y="1402813"/>
                  </a:cubicBezTo>
                  <a:cubicBezTo>
                    <a:pt x="1778114" y="1343381"/>
                    <a:pt x="1889554" y="1306836"/>
                    <a:pt x="2003205" y="1293823"/>
                  </a:cubicBezTo>
                  <a:lnTo>
                    <a:pt x="2003205" y="878785"/>
                  </a:lnTo>
                  <a:lnTo>
                    <a:pt x="1998176" y="878621"/>
                  </a:lnTo>
                  <a:cubicBezTo>
                    <a:pt x="2009560" y="630102"/>
                    <a:pt x="1847671" y="398939"/>
                    <a:pt x="1584243" y="287563"/>
                  </a:cubicBezTo>
                  <a:cubicBezTo>
                    <a:pt x="1373323" y="198386"/>
                    <a:pt x="1125012" y="198092"/>
                    <a:pt x="913796" y="286769"/>
                  </a:cubicBezTo>
                  <a:cubicBezTo>
                    <a:pt x="650203" y="397436"/>
                    <a:pt x="487575" y="627955"/>
                    <a:pt x="497878" y="876315"/>
                  </a:cubicBezTo>
                  <a:lnTo>
                    <a:pt x="492947" y="876461"/>
                  </a:lnTo>
                  <a:lnTo>
                    <a:pt x="492947" y="2424958"/>
                  </a:lnTo>
                  <a:cubicBezTo>
                    <a:pt x="646520" y="2471832"/>
                    <a:pt x="757382" y="2615059"/>
                    <a:pt x="757382" y="2784179"/>
                  </a:cubicBezTo>
                  <a:cubicBezTo>
                    <a:pt x="757382" y="2993324"/>
                    <a:pt x="587836" y="3162870"/>
                    <a:pt x="378691" y="3162870"/>
                  </a:cubicBezTo>
                  <a:cubicBezTo>
                    <a:pt x="169546" y="3162870"/>
                    <a:pt x="0" y="2993324"/>
                    <a:pt x="0" y="2784179"/>
                  </a:cubicBezTo>
                  <a:cubicBezTo>
                    <a:pt x="0" y="2610447"/>
                    <a:pt x="116991" y="2464039"/>
                    <a:pt x="276947" y="2421074"/>
                  </a:cubicBezTo>
                  <a:lnTo>
                    <a:pt x="276947" y="783746"/>
                  </a:lnTo>
                  <a:lnTo>
                    <a:pt x="281758" y="783746"/>
                  </a:lnTo>
                  <a:cubicBezTo>
                    <a:pt x="307533" y="493124"/>
                    <a:pt x="502412" y="231983"/>
                    <a:pt x="801266" y="95774"/>
                  </a:cubicBezTo>
                  <a:cubicBezTo>
                    <a:pt x="1082323" y="-32324"/>
                    <a:pt x="1416727" y="-31901"/>
                    <a:pt x="1697364" y="96907"/>
                  </a:cubicBezTo>
                  <a:cubicBezTo>
                    <a:pt x="1994951" y="233494"/>
                    <a:pt x="2188714" y="494056"/>
                    <a:pt x="2214549" y="783746"/>
                  </a:cubicBezTo>
                  <a:lnTo>
                    <a:pt x="2219205" y="783746"/>
                  </a:lnTo>
                  <a:lnTo>
                    <a:pt x="2219205" y="1295162"/>
                  </a:lnTo>
                  <a:cubicBezTo>
                    <a:pt x="2327099" y="1309357"/>
                    <a:pt x="2432799" y="1344641"/>
                    <a:pt x="2530224" y="1400656"/>
                  </a:cubicBezTo>
                  <a:cubicBezTo>
                    <a:pt x="2794677" y="1552703"/>
                    <a:pt x="2957961" y="1834385"/>
                    <a:pt x="2958558" y="2139573"/>
                  </a:cubicBezTo>
                  <a:lnTo>
                    <a:pt x="2912782" y="2139663"/>
                  </a:lnTo>
                  <a:lnTo>
                    <a:pt x="2912782" y="2568172"/>
                  </a:lnTo>
                  <a:lnTo>
                    <a:pt x="2909478" y="2568172"/>
                  </a:lnTo>
                  <a:cubicBezTo>
                    <a:pt x="2913747" y="2652344"/>
                    <a:pt x="2908320" y="2768123"/>
                    <a:pt x="2836763" y="2808609"/>
                  </a:cubicBezTo>
                  <a:cubicBezTo>
                    <a:pt x="2754824" y="2874388"/>
                    <a:pt x="2704345" y="2914609"/>
                    <a:pt x="2599970" y="2983091"/>
                  </a:cubicBezTo>
                  <a:lnTo>
                    <a:pt x="2602250" y="2985811"/>
                  </a:lnTo>
                  <a:lnTo>
                    <a:pt x="2515466" y="3058559"/>
                  </a:lnTo>
                  <a:cubicBezTo>
                    <a:pt x="2517346" y="3093252"/>
                    <a:pt x="2505554" y="3128225"/>
                    <a:pt x="2481114" y="3156586"/>
                  </a:cubicBezTo>
                  <a:cubicBezTo>
                    <a:pt x="2454429" y="3187551"/>
                    <a:pt x="2417719" y="3204769"/>
                    <a:pt x="2379939" y="32075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5" name="Trapezoid 28">
              <a:extLst>
                <a:ext uri="{FF2B5EF4-FFF2-40B4-BE49-F238E27FC236}">
                  <a16:creationId xmlns:a16="http://schemas.microsoft.com/office/drawing/2014/main" id="{1D60120A-81C6-430F-99C8-17685A96D7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91982" y="1942120"/>
              <a:ext cx="283330" cy="343366"/>
            </a:xfrm>
            <a:custGeom>
              <a:avLst/>
              <a:gdLst/>
              <a:ahLst/>
              <a:cxnLst/>
              <a:rect l="l" t="t" r="r" b="b"/>
              <a:pathLst>
                <a:path w="2664297" h="3228846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2068634" y="4892981"/>
            <a:ext cx="3621027" cy="87493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2800" b="1" dirty="0">
                <a:solidFill>
                  <a:schemeClr val="bg1"/>
                </a:solidFill>
              </a:rPr>
              <a:t>kreditni aranžman 9531-BA</a:t>
            </a:r>
            <a:endParaRPr lang="ko-KR" altLang="en-US" sz="2700" dirty="0"/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08B3F4E3-A21A-42A5-BBAC-8E92556AD3D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439" y="266434"/>
            <a:ext cx="3964435" cy="65915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42545" y="205440"/>
            <a:ext cx="730392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2400" dirty="0">
                <a:solidFill>
                  <a:schemeClr val="bg1"/>
                </a:solidFill>
              </a:rPr>
              <a:t>Federalno ministarstvo zdravstva</a:t>
            </a:r>
          </a:p>
          <a:p>
            <a:endParaRPr lang="bs-Latn-BA" sz="2000" dirty="0">
              <a:solidFill>
                <a:schemeClr val="bg1"/>
              </a:solidFill>
            </a:endParaRPr>
          </a:p>
          <a:p>
            <a:endParaRPr lang="bs-Latn-BA" sz="20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FAC3C1-1B48-842E-661D-4F9709CC1649}"/>
              </a:ext>
            </a:extLst>
          </p:cNvPr>
          <p:cNvSpPr txBox="1">
            <a:spLocks/>
          </p:cNvSpPr>
          <p:nvPr/>
        </p:nvSpPr>
        <p:spPr>
          <a:xfrm>
            <a:off x="1975992" y="3539613"/>
            <a:ext cx="8573984" cy="2387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4100" b="1" dirty="0">
                <a:solidFill>
                  <a:schemeClr val="bg1"/>
                </a:solidFill>
              </a:rPr>
              <a:t>Projekat unapređenja zdravstvenih sistema u FBiH-HSIP</a:t>
            </a:r>
            <a:br>
              <a:rPr lang="bs-Latn-BA" sz="4000" b="1" dirty="0">
                <a:solidFill>
                  <a:schemeClr val="bg1"/>
                </a:solidFill>
              </a:rPr>
            </a:b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1">
            <a:extLst>
              <a:ext uri="{FF2B5EF4-FFF2-40B4-BE49-F238E27FC236}">
                <a16:creationId xmlns:a16="http://schemas.microsoft.com/office/drawing/2014/main" id="{6A4B1A40-1062-40BF-93D1-E8B5C296B715}"/>
              </a:ext>
            </a:extLst>
          </p:cNvPr>
          <p:cNvSpPr/>
          <p:nvPr/>
        </p:nvSpPr>
        <p:spPr>
          <a:xfrm>
            <a:off x="0" y="-1"/>
            <a:ext cx="10901548" cy="6858001"/>
          </a:xfrm>
          <a:prstGeom prst="homePlate">
            <a:avLst>
              <a:gd name="adj" fmla="val 29026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C568A5-7BAB-4BCA-A33A-D8724876449A}"/>
              </a:ext>
            </a:extLst>
          </p:cNvPr>
          <p:cNvSpPr txBox="1"/>
          <p:nvPr/>
        </p:nvSpPr>
        <p:spPr>
          <a:xfrm>
            <a:off x="1070290" y="87995"/>
            <a:ext cx="897404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4400" b="1" dirty="0">
                <a:solidFill>
                  <a:schemeClr val="bg1"/>
                </a:solidFill>
              </a:rPr>
              <a:t>Trust fond više donatora - MDTF</a:t>
            </a:r>
            <a:endParaRPr lang="ko-KR" altLang="en-US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D0E79C-DEA9-28BE-CB5B-10D810F8AFC8}"/>
              </a:ext>
            </a:extLst>
          </p:cNvPr>
          <p:cNvSpPr txBox="1">
            <a:spLocks/>
          </p:cNvSpPr>
          <p:nvPr/>
        </p:nvSpPr>
        <p:spPr>
          <a:xfrm>
            <a:off x="805758" y="1068309"/>
            <a:ext cx="10548042" cy="48132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s-Latn-BA" sz="3200" b="1" dirty="0">
                <a:solidFill>
                  <a:schemeClr val="bg1"/>
                </a:solidFill>
              </a:rPr>
              <a:t>Potpora analitikama, istraživanjima, dijalozima o politici i tehnička potpora različitim ekspertnim skupinama:</a:t>
            </a:r>
          </a:p>
          <a:p>
            <a:r>
              <a:rPr lang="bs-Latn-BA" sz="3200" b="1" dirty="0">
                <a:solidFill>
                  <a:schemeClr val="bg1"/>
                </a:solidFill>
              </a:rPr>
              <a:t>Dubinska analiza zdravstvenih ustanova koja uključuje IT analizu, analizu resursa, financijsku održivost, kvalitetu i  učinkovitost, energetsku učinkovitost</a:t>
            </a:r>
          </a:p>
          <a:p>
            <a:r>
              <a:rPr lang="bs-Latn-BA" sz="3200" b="1" dirty="0">
                <a:solidFill>
                  <a:schemeClr val="bg1"/>
                </a:solidFill>
              </a:rPr>
              <a:t>Potpora digitalizaciji u zdravstvu</a:t>
            </a:r>
          </a:p>
          <a:p>
            <a:r>
              <a:rPr lang="bs-Latn-BA" sz="3200" b="1" dirty="0">
                <a:solidFill>
                  <a:schemeClr val="bg1"/>
                </a:solidFill>
              </a:rPr>
              <a:t>Dijalozi o politikama (PZZ, kvaliteta, „zdravlje u svim politikama“, reforme financiranja, planiranje resursa, unapređenje programa stručnog usavršavanja, novi zakoni...)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03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Placeholder 9" descr="Photo of team group high five&#10;">
            <a:extLst>
              <a:ext uri="{FF2B5EF4-FFF2-40B4-BE49-F238E27FC236}">
                <a16:creationId xmlns:a16="http://schemas.microsoft.com/office/drawing/2014/main" id="{AA58AABE-CEFF-48E5-AC11-9A99DA35553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8" y="0"/>
            <a:ext cx="12188825" cy="6858000"/>
          </a:xfrm>
        </p:spPr>
      </p:pic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C7671D6-13D3-446B-A8B5-9B778994E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8702"/>
            <a:ext cx="4114800" cy="182880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0B4791E-4782-494D-96B1-BB01A5D60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C820AE1-07DA-A4F1-923E-03D5E4FE7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0412" cy="6858000"/>
          </a:xfrm>
          <a:solidFill>
            <a:schemeClr val="accent1">
              <a:lumMod val="75000"/>
              <a:alpha val="90000"/>
            </a:schemeClr>
          </a:solidFill>
        </p:spPr>
        <p:txBody>
          <a:bodyPr>
            <a:normAutofit/>
          </a:bodyPr>
          <a:lstStyle/>
          <a:p>
            <a:pPr algn="l"/>
            <a:endParaRPr lang="bs-Latn-BA" sz="4000" dirty="0">
              <a:solidFill>
                <a:schemeClr val="bg1"/>
              </a:solidFill>
            </a:endParaRPr>
          </a:p>
          <a:p>
            <a:pPr algn="l"/>
            <a:r>
              <a:rPr lang="bs-Latn-BA" sz="4000" dirty="0">
                <a:solidFill>
                  <a:schemeClr val="bg1"/>
                </a:solidFill>
              </a:rPr>
              <a:t>Do sada realizirano</a:t>
            </a:r>
          </a:p>
          <a:p>
            <a:pPr algn="l"/>
            <a:endParaRPr lang="bs-Latn-BA" sz="2400" dirty="0">
              <a:solidFill>
                <a:schemeClr val="bg1"/>
              </a:solidFill>
            </a:endParaRPr>
          </a:p>
          <a:p>
            <a:pPr algn="l"/>
            <a:endParaRPr lang="bs-Latn-BA" sz="2400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bs-Latn-BA" sz="2800" b="1" dirty="0">
                <a:solidFill>
                  <a:schemeClr val="bg1"/>
                </a:solidFill>
              </a:rPr>
              <a:t>Obilazak kantona s ciljem prezentiranja Projekta i razmatranja  kantonalnih potreba u okviru Projekta; razgovori o potencijalnom kreditiranju kantona sukladno prioritetima kantona, a vodeći računa o konsolidaciji i prevenciji generiranja daljnjih dugova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bs-Latn-BA" sz="2800" b="1" dirty="0">
                <a:solidFill>
                  <a:schemeClr val="bg1"/>
                </a:solidFill>
              </a:rPr>
              <a:t>Imenovan Tim za implementaciju HSIP-a unutar FMZ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bs-Latn-BA" sz="2800" b="1" dirty="0">
                <a:solidFill>
                  <a:schemeClr val="bg1"/>
                </a:solidFill>
              </a:rPr>
              <a:t>Odabir vanjskih konzultanata kao potpora Timu za implementaciju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bs-Latn-BA" sz="2800" b="1" dirty="0">
                <a:solidFill>
                  <a:schemeClr val="bg1"/>
                </a:solidFill>
              </a:rPr>
              <a:t>Određivanje prioritetnih projektnih aktivnosti za potrebe federalnih ustanova/institucija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bs-Latn-BA" sz="2800" b="1" dirty="0">
                <a:solidFill>
                  <a:schemeClr val="bg1"/>
                </a:solidFill>
              </a:rPr>
              <a:t>Dijalog o politikama s federalnim ustanovama/institucijama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0F649-0325-36DD-D555-9B0FFE60B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Placeholder 9" descr="Photo of team group high five&#10;">
            <a:extLst>
              <a:ext uri="{FF2B5EF4-FFF2-40B4-BE49-F238E27FC236}">
                <a16:creationId xmlns:a16="http://schemas.microsoft.com/office/drawing/2014/main" id="{1D55EAF0-12FE-6676-4D1B-7F24C0A925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8" y="0"/>
            <a:ext cx="12188825" cy="6858000"/>
          </a:xfrm>
        </p:spPr>
      </p:pic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7668DAF-02DE-7F9B-82C8-E4022CE6B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8702"/>
            <a:ext cx="4114800" cy="18288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CONFERENCE PRESENTATION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B5CD29F-3A57-39C5-3A05-D0433F11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279BE8-C9ED-AD86-61A1-64650FBF6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0412" cy="6858000"/>
          </a:xfrm>
          <a:solidFill>
            <a:schemeClr val="accent1">
              <a:lumMod val="75000"/>
              <a:alpha val="90000"/>
            </a:schemeClr>
          </a:solidFill>
        </p:spPr>
        <p:txBody>
          <a:bodyPr>
            <a:normAutofit fontScale="85000" lnSpcReduction="10000"/>
          </a:bodyPr>
          <a:lstStyle/>
          <a:p>
            <a:pPr algn="l"/>
            <a:endParaRPr lang="bs-Latn-BA" sz="4300" dirty="0">
              <a:solidFill>
                <a:schemeClr val="bg1"/>
              </a:solidFill>
            </a:endParaRPr>
          </a:p>
          <a:p>
            <a:pPr algn="l"/>
            <a:r>
              <a:rPr lang="bs-Latn-BA" sz="4300" dirty="0">
                <a:solidFill>
                  <a:schemeClr val="bg1"/>
                </a:solidFill>
              </a:rPr>
              <a:t>Do sada realizirano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bs-Latn-BA" sz="2800" b="1" dirty="0">
                <a:solidFill>
                  <a:schemeClr val="bg1"/>
                </a:solidFill>
              </a:rPr>
              <a:t>Određivanje prioritetnih projektnih aktivnosti za tekuću 2025. godinu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bs-Latn-BA" sz="2800" b="1" dirty="0">
                <a:solidFill>
                  <a:schemeClr val="bg1"/>
                </a:solidFill>
              </a:rPr>
              <a:t>Redefiniranje liste opreme po prioritetima s ciljem racionalizacije i podizanja učinkovitosti usluga u PZZ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bs-Latn-BA" sz="2800" b="1" dirty="0">
                <a:solidFill>
                  <a:schemeClr val="bg1"/>
                </a:solidFill>
              </a:rPr>
              <a:t>Finaliziranje Plana nabave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bs-Latn-BA" sz="2800" b="1" dirty="0">
                <a:solidFill>
                  <a:schemeClr val="bg1"/>
                </a:solidFill>
              </a:rPr>
              <a:t>Pokrenute procedure nabava po prioritetima i zahtjevima KMZ s fokusom na nabave medicinske opreme za PZZ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bs-Latn-BA" sz="2800" b="1" dirty="0">
                <a:solidFill>
                  <a:schemeClr val="bg1"/>
                </a:solidFill>
              </a:rPr>
              <a:t>Otvoren dijalog o projektnim indikatorima i metodologiji prikupljanja istih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bs-Latn-BA" sz="2800" b="1" dirty="0">
                <a:solidFill>
                  <a:schemeClr val="bg1"/>
                </a:solidFill>
              </a:rPr>
              <a:t>Pokrenut dijalog o politikama i nastavku reformi prvenstveno u PZZ s predstavnicima domova zdravlja, sestrinske struke, zavodima za javno zdravstvo, zavodima zdravstvenog osiguranja, kantonalnim ministarstvima zdravstva, ZZJZFBiH, AKAZ-om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bs-Latn-BA" sz="2800" b="1" dirty="0">
                <a:solidFill>
                  <a:schemeClr val="bg1"/>
                </a:solidFill>
              </a:rPr>
              <a:t>Koordinacija sa Svjetskom bankom i definiranje prioriteta FMZ koji bi bili podržani iz sredstava MDTF-a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bs-Latn-BA" sz="2800" b="1" dirty="0">
                <a:solidFill>
                  <a:schemeClr val="bg1"/>
                </a:solidFill>
              </a:rPr>
              <a:t>Završene pripremne aktivnosti vezane za dubinsku analizu zdravstvenih ustanova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bs-Latn-BA" sz="2800" b="1" dirty="0">
                <a:solidFill>
                  <a:schemeClr val="bg1"/>
                </a:solidFill>
              </a:rPr>
              <a:t>Završena metodologija za EHIS istraživanje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bs-Latn-BA" sz="2800" b="1" dirty="0">
                <a:solidFill>
                  <a:schemeClr val="bg1"/>
                </a:solidFill>
              </a:rPr>
              <a:t>Održana Konferencija o PZZ  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8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98474" y="80231"/>
            <a:ext cx="58049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PROCES PRIPREME PROJEKTA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9057417B-0C81-4DED-A753-2A1EBD9EB5A6}"/>
              </a:ext>
            </a:extLst>
          </p:cNvPr>
          <p:cNvGrpSpPr/>
          <p:nvPr/>
        </p:nvGrpSpPr>
        <p:grpSpPr>
          <a:xfrm>
            <a:off x="4038238" y="890729"/>
            <a:ext cx="8153762" cy="997890"/>
            <a:chOff x="3018218" y="1713483"/>
            <a:chExt cx="8153759" cy="1065305"/>
          </a:xfrm>
        </p:grpSpPr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E4AC6EFF-A9C3-4CD6-8DD9-E23DB4D3C0FA}"/>
                </a:ext>
              </a:extLst>
            </p:cNvPr>
            <p:cNvSpPr/>
            <p:nvPr/>
          </p:nvSpPr>
          <p:spPr>
            <a:xfrm>
              <a:off x="3797884" y="1713483"/>
              <a:ext cx="7374093" cy="106530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s-Latn-BA" sz="2400" dirty="0"/>
                <a:t>Priprema projekta započela prije COVID </a:t>
              </a:r>
              <a:r>
                <a:rPr lang="bs-Latn-BA" sz="2400" dirty="0" err="1"/>
                <a:t>pandemije</a:t>
              </a:r>
              <a:r>
                <a:rPr lang="bs-Latn-BA" sz="2400" dirty="0"/>
                <a:t>, a na temelju iskustava iz HSEP kreditnog aranžmana sa WB</a:t>
              </a:r>
            </a:p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6152D7-152A-4953-A573-B6C808CCB40E}"/>
                </a:ext>
              </a:extLst>
            </p:cNvPr>
            <p:cNvSpPr txBox="1"/>
            <p:nvPr/>
          </p:nvSpPr>
          <p:spPr>
            <a:xfrm>
              <a:off x="3018218" y="1935174"/>
              <a:ext cx="779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1">
            <a:extLst>
              <a:ext uri="{FF2B5EF4-FFF2-40B4-BE49-F238E27FC236}">
                <a16:creationId xmlns:a16="http://schemas.microsoft.com/office/drawing/2014/main" id="{90B70BE9-3BBE-4167-A154-D0F4084D2206}"/>
              </a:ext>
            </a:extLst>
          </p:cNvPr>
          <p:cNvGrpSpPr/>
          <p:nvPr/>
        </p:nvGrpSpPr>
        <p:grpSpPr>
          <a:xfrm>
            <a:off x="4146875" y="2231709"/>
            <a:ext cx="8049346" cy="947028"/>
            <a:chOff x="3122631" y="1726060"/>
            <a:chExt cx="8049346" cy="947028"/>
          </a:xfrm>
        </p:grpSpPr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2C6160B7-DE89-4075-A5FB-41CFEBD42E0E}"/>
                </a:ext>
              </a:extLst>
            </p:cNvPr>
            <p:cNvSpPr/>
            <p:nvPr/>
          </p:nvSpPr>
          <p:spPr>
            <a:xfrm>
              <a:off x="3797879" y="1726060"/>
              <a:ext cx="7374098" cy="94702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9201999-8A2B-42DA-B749-E60060F91556}"/>
                </a:ext>
              </a:extLst>
            </p:cNvPr>
            <p:cNvSpPr txBox="1"/>
            <p:nvPr/>
          </p:nvSpPr>
          <p:spPr>
            <a:xfrm>
              <a:off x="3122631" y="1986021"/>
              <a:ext cx="779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19">
            <a:extLst>
              <a:ext uri="{FF2B5EF4-FFF2-40B4-BE49-F238E27FC236}">
                <a16:creationId xmlns:a16="http://schemas.microsoft.com/office/drawing/2014/main" id="{BB9902E9-E6FF-4168-BF6A-0C686917E1D2}"/>
              </a:ext>
            </a:extLst>
          </p:cNvPr>
          <p:cNvGrpSpPr/>
          <p:nvPr/>
        </p:nvGrpSpPr>
        <p:grpSpPr>
          <a:xfrm>
            <a:off x="4146875" y="3411352"/>
            <a:ext cx="8045125" cy="1569660"/>
            <a:chOff x="3122632" y="1710753"/>
            <a:chExt cx="8045125" cy="991122"/>
          </a:xfrm>
        </p:grpSpPr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id="{3873F8FD-A95C-4566-9DEF-E80E3C733873}"/>
                </a:ext>
              </a:extLst>
            </p:cNvPr>
            <p:cNvSpPr/>
            <p:nvPr/>
          </p:nvSpPr>
          <p:spPr>
            <a:xfrm>
              <a:off x="3793660" y="1710753"/>
              <a:ext cx="7374097" cy="99112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13185C5-8671-404A-AE45-FA643291B9C3}"/>
                </a:ext>
              </a:extLst>
            </p:cNvPr>
            <p:cNvSpPr txBox="1"/>
            <p:nvPr/>
          </p:nvSpPr>
          <p:spPr>
            <a:xfrm>
              <a:off x="3122632" y="1966560"/>
              <a:ext cx="779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7">
            <a:extLst>
              <a:ext uri="{FF2B5EF4-FFF2-40B4-BE49-F238E27FC236}">
                <a16:creationId xmlns:a16="http://schemas.microsoft.com/office/drawing/2014/main" id="{81D92956-D402-42BF-8AB4-E9B9A3FCFCD5}"/>
              </a:ext>
            </a:extLst>
          </p:cNvPr>
          <p:cNvGrpSpPr/>
          <p:nvPr/>
        </p:nvGrpSpPr>
        <p:grpSpPr>
          <a:xfrm>
            <a:off x="4083060" y="5299894"/>
            <a:ext cx="8108939" cy="1367218"/>
            <a:chOff x="3160588" y="1739539"/>
            <a:chExt cx="8011389" cy="991123"/>
          </a:xfrm>
        </p:grpSpPr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1CFF0094-C299-4EB1-9BE3-FF6518CA2A52}"/>
                </a:ext>
              </a:extLst>
            </p:cNvPr>
            <p:cNvSpPr/>
            <p:nvPr/>
          </p:nvSpPr>
          <p:spPr>
            <a:xfrm>
              <a:off x="3902298" y="1739539"/>
              <a:ext cx="7269679" cy="99112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905EADE-A5C0-4F73-90ED-C074B3CB964F}"/>
                </a:ext>
              </a:extLst>
            </p:cNvPr>
            <p:cNvSpPr txBox="1"/>
            <p:nvPr/>
          </p:nvSpPr>
          <p:spPr>
            <a:xfrm>
              <a:off x="3160588" y="2042418"/>
              <a:ext cx="779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083E01C-6BCD-4A57-59F8-FF3005F2973B}"/>
              </a:ext>
            </a:extLst>
          </p:cNvPr>
          <p:cNvSpPr txBox="1"/>
          <p:nvPr/>
        </p:nvSpPr>
        <p:spPr>
          <a:xfrm>
            <a:off x="5051139" y="2283979"/>
            <a:ext cx="69076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s-Latn-BA" sz="2400" dirty="0">
                <a:solidFill>
                  <a:schemeClr val="bg1"/>
                </a:solidFill>
              </a:rPr>
              <a:t>Suglasnost na dokument o procjeni Projekta (PAD) KMZ  dala tijekom 2019. godine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712AAAD-B31D-A297-1DCB-6BB51B86A503}"/>
              </a:ext>
            </a:extLst>
          </p:cNvPr>
          <p:cNvSpPr txBox="1"/>
          <p:nvPr/>
        </p:nvSpPr>
        <p:spPr>
          <a:xfrm>
            <a:off x="4872220" y="3429000"/>
            <a:ext cx="72654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s-Latn-BA" sz="2400" dirty="0">
                <a:solidFill>
                  <a:schemeClr val="bg1"/>
                </a:solidFill>
              </a:rPr>
              <a:t>Tijekom pandemije COVID-19 implementiran Hitni COVID-19 projekt koji je podržao jačanje javnozdravstvenih kapaciteta u smislu brzog odgovora na incidentne situacije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6496B29-20D4-70C1-454B-0313DE0008F4}"/>
              </a:ext>
            </a:extLst>
          </p:cNvPr>
          <p:cNvSpPr txBox="1"/>
          <p:nvPr/>
        </p:nvSpPr>
        <p:spPr>
          <a:xfrm>
            <a:off x="4977534" y="5408170"/>
            <a:ext cx="72144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s-Latn-BA" sz="2400" dirty="0">
                <a:solidFill>
                  <a:schemeClr val="bg1"/>
                </a:solidFill>
              </a:rPr>
              <a:t>Tijekom 2024. godine intenziviraju se aktivnosti na finaliziranju projektnih dokumenata i kreditnog sporazuma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RATIFIKACIJA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F63F084F-ABBB-4005-823B-C4AFC3FCE5DB}"/>
              </a:ext>
            </a:extLst>
          </p:cNvPr>
          <p:cNvGrpSpPr/>
          <p:nvPr/>
        </p:nvGrpSpPr>
        <p:grpSpPr>
          <a:xfrm>
            <a:off x="210989" y="1568863"/>
            <a:ext cx="1103635" cy="724247"/>
            <a:chOff x="1367246" y="2899119"/>
            <a:chExt cx="1803274" cy="1254034"/>
          </a:xfrm>
          <a:noFill/>
        </p:grpSpPr>
        <p:sp>
          <p:nvSpPr>
            <p:cNvPr id="7" name="이등변 삼각형 6">
              <a:extLst>
                <a:ext uri="{FF2B5EF4-FFF2-40B4-BE49-F238E27FC236}">
                  <a16:creationId xmlns:a16="http://schemas.microsoft.com/office/drawing/2014/main" id="{8B6E70C8-0B4F-4FA9-907A-15C244FC5074}"/>
                </a:ext>
              </a:extLst>
            </p:cNvPr>
            <p:cNvSpPr/>
            <p:nvPr/>
          </p:nvSpPr>
          <p:spPr>
            <a:xfrm rot="5400000">
              <a:off x="2002971" y="2985604"/>
              <a:ext cx="1254034" cy="1081064"/>
            </a:xfrm>
            <a:prstGeom prst="triangl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9DCB3EEF-C7D6-426D-A046-93955B90D118}"/>
                </a:ext>
              </a:extLst>
            </p:cNvPr>
            <p:cNvSpPr/>
            <p:nvPr/>
          </p:nvSpPr>
          <p:spPr>
            <a:xfrm>
              <a:off x="1367246" y="3012330"/>
              <a:ext cx="1027611" cy="1027611"/>
            </a:xfrm>
            <a:prstGeom prst="ellips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그룹 5">
            <a:extLst>
              <a:ext uri="{FF2B5EF4-FFF2-40B4-BE49-F238E27FC236}">
                <a16:creationId xmlns:a16="http://schemas.microsoft.com/office/drawing/2014/main" id="{C95A1093-C5D2-7B04-1DA8-58016D0629F4}"/>
              </a:ext>
            </a:extLst>
          </p:cNvPr>
          <p:cNvGrpSpPr/>
          <p:nvPr/>
        </p:nvGrpSpPr>
        <p:grpSpPr>
          <a:xfrm>
            <a:off x="210988" y="2546625"/>
            <a:ext cx="1103635" cy="724247"/>
            <a:chOff x="1367246" y="2899119"/>
            <a:chExt cx="1803274" cy="1254034"/>
          </a:xfrm>
          <a:noFill/>
        </p:grpSpPr>
        <p:sp>
          <p:nvSpPr>
            <p:cNvPr id="23" name="이등변 삼각형 6">
              <a:extLst>
                <a:ext uri="{FF2B5EF4-FFF2-40B4-BE49-F238E27FC236}">
                  <a16:creationId xmlns:a16="http://schemas.microsoft.com/office/drawing/2014/main" id="{BB807229-8B8F-A9CE-2DB5-6F23A2395D19}"/>
                </a:ext>
              </a:extLst>
            </p:cNvPr>
            <p:cNvSpPr/>
            <p:nvPr/>
          </p:nvSpPr>
          <p:spPr>
            <a:xfrm rot="5400000">
              <a:off x="2002971" y="2985604"/>
              <a:ext cx="1254034" cy="1081064"/>
            </a:xfrm>
            <a:prstGeom prst="triangl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7">
              <a:extLst>
                <a:ext uri="{FF2B5EF4-FFF2-40B4-BE49-F238E27FC236}">
                  <a16:creationId xmlns:a16="http://schemas.microsoft.com/office/drawing/2014/main" id="{6FE510BE-2B73-F614-6FFC-B0E31CDD6404}"/>
                </a:ext>
              </a:extLst>
            </p:cNvPr>
            <p:cNvSpPr/>
            <p:nvPr/>
          </p:nvSpPr>
          <p:spPr>
            <a:xfrm>
              <a:off x="1367246" y="3012330"/>
              <a:ext cx="1027611" cy="1027611"/>
            </a:xfrm>
            <a:prstGeom prst="ellips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" name="그룹 5">
            <a:extLst>
              <a:ext uri="{FF2B5EF4-FFF2-40B4-BE49-F238E27FC236}">
                <a16:creationId xmlns:a16="http://schemas.microsoft.com/office/drawing/2014/main" id="{39F6C23F-CF87-4C5C-EB97-89BD23097A9D}"/>
              </a:ext>
            </a:extLst>
          </p:cNvPr>
          <p:cNvGrpSpPr/>
          <p:nvPr/>
        </p:nvGrpSpPr>
        <p:grpSpPr>
          <a:xfrm>
            <a:off x="184972" y="3576359"/>
            <a:ext cx="1103635" cy="724247"/>
            <a:chOff x="1367246" y="2899119"/>
            <a:chExt cx="1803274" cy="1254034"/>
          </a:xfrm>
          <a:noFill/>
        </p:grpSpPr>
        <p:sp>
          <p:nvSpPr>
            <p:cNvPr id="38" name="이등변 삼각형 6">
              <a:extLst>
                <a:ext uri="{FF2B5EF4-FFF2-40B4-BE49-F238E27FC236}">
                  <a16:creationId xmlns:a16="http://schemas.microsoft.com/office/drawing/2014/main" id="{5DD18AA5-7A0A-7D13-2139-16CC3F085D15}"/>
                </a:ext>
              </a:extLst>
            </p:cNvPr>
            <p:cNvSpPr/>
            <p:nvPr/>
          </p:nvSpPr>
          <p:spPr>
            <a:xfrm rot="5400000">
              <a:off x="2002971" y="2985604"/>
              <a:ext cx="1254034" cy="1081064"/>
            </a:xfrm>
            <a:prstGeom prst="triangl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7">
              <a:extLst>
                <a:ext uri="{FF2B5EF4-FFF2-40B4-BE49-F238E27FC236}">
                  <a16:creationId xmlns:a16="http://schemas.microsoft.com/office/drawing/2014/main" id="{C1604FAC-F98A-6AD0-81DD-18669856CE3E}"/>
                </a:ext>
              </a:extLst>
            </p:cNvPr>
            <p:cNvSpPr/>
            <p:nvPr/>
          </p:nvSpPr>
          <p:spPr>
            <a:xfrm>
              <a:off x="1367246" y="3012330"/>
              <a:ext cx="1027611" cy="1027611"/>
            </a:xfrm>
            <a:prstGeom prst="ellips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0" name="그룹 5">
            <a:extLst>
              <a:ext uri="{FF2B5EF4-FFF2-40B4-BE49-F238E27FC236}">
                <a16:creationId xmlns:a16="http://schemas.microsoft.com/office/drawing/2014/main" id="{C26D2600-3577-0A5C-37F3-D0EB893B6589}"/>
              </a:ext>
            </a:extLst>
          </p:cNvPr>
          <p:cNvGrpSpPr/>
          <p:nvPr/>
        </p:nvGrpSpPr>
        <p:grpSpPr>
          <a:xfrm>
            <a:off x="184972" y="4619504"/>
            <a:ext cx="1103635" cy="724247"/>
            <a:chOff x="1367246" y="2899119"/>
            <a:chExt cx="1803274" cy="1254034"/>
          </a:xfrm>
          <a:noFill/>
        </p:grpSpPr>
        <p:sp>
          <p:nvSpPr>
            <p:cNvPr id="41" name="이등변 삼각형 6">
              <a:extLst>
                <a:ext uri="{FF2B5EF4-FFF2-40B4-BE49-F238E27FC236}">
                  <a16:creationId xmlns:a16="http://schemas.microsoft.com/office/drawing/2014/main" id="{E30B8C22-605C-E4D9-4278-A8A20EC4B322}"/>
                </a:ext>
              </a:extLst>
            </p:cNvPr>
            <p:cNvSpPr/>
            <p:nvPr/>
          </p:nvSpPr>
          <p:spPr>
            <a:xfrm rot="5400000">
              <a:off x="2002971" y="2985604"/>
              <a:ext cx="1254034" cy="1081064"/>
            </a:xfrm>
            <a:prstGeom prst="triangl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타원 7">
              <a:extLst>
                <a:ext uri="{FF2B5EF4-FFF2-40B4-BE49-F238E27FC236}">
                  <a16:creationId xmlns:a16="http://schemas.microsoft.com/office/drawing/2014/main" id="{CF481817-42A8-87C4-EA7C-E288F25CB673}"/>
                </a:ext>
              </a:extLst>
            </p:cNvPr>
            <p:cNvSpPr/>
            <p:nvPr/>
          </p:nvSpPr>
          <p:spPr>
            <a:xfrm>
              <a:off x="1367246" y="3012330"/>
              <a:ext cx="1027611" cy="1027611"/>
            </a:xfrm>
            <a:prstGeom prst="ellips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3" name="그룹 5">
            <a:extLst>
              <a:ext uri="{FF2B5EF4-FFF2-40B4-BE49-F238E27FC236}">
                <a16:creationId xmlns:a16="http://schemas.microsoft.com/office/drawing/2014/main" id="{E6C38B37-F78C-D0E6-6AEE-0CB1FB86F1AD}"/>
              </a:ext>
            </a:extLst>
          </p:cNvPr>
          <p:cNvGrpSpPr/>
          <p:nvPr/>
        </p:nvGrpSpPr>
        <p:grpSpPr>
          <a:xfrm>
            <a:off x="184972" y="5690923"/>
            <a:ext cx="1103635" cy="724247"/>
            <a:chOff x="1367246" y="2899119"/>
            <a:chExt cx="1803274" cy="1254034"/>
          </a:xfrm>
          <a:noFill/>
        </p:grpSpPr>
        <p:sp>
          <p:nvSpPr>
            <p:cNvPr id="44" name="이등변 삼각형 6">
              <a:extLst>
                <a:ext uri="{FF2B5EF4-FFF2-40B4-BE49-F238E27FC236}">
                  <a16:creationId xmlns:a16="http://schemas.microsoft.com/office/drawing/2014/main" id="{BEDF8541-C355-05C2-6577-A85B21F224DF}"/>
                </a:ext>
              </a:extLst>
            </p:cNvPr>
            <p:cNvSpPr/>
            <p:nvPr/>
          </p:nvSpPr>
          <p:spPr>
            <a:xfrm rot="5400000">
              <a:off x="2002971" y="2985604"/>
              <a:ext cx="1254034" cy="1081064"/>
            </a:xfrm>
            <a:prstGeom prst="triangl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타원 7">
              <a:extLst>
                <a:ext uri="{FF2B5EF4-FFF2-40B4-BE49-F238E27FC236}">
                  <a16:creationId xmlns:a16="http://schemas.microsoft.com/office/drawing/2014/main" id="{7C2305EB-6F4F-6075-E9B6-312D3E389280}"/>
                </a:ext>
              </a:extLst>
            </p:cNvPr>
            <p:cNvSpPr/>
            <p:nvPr/>
          </p:nvSpPr>
          <p:spPr>
            <a:xfrm>
              <a:off x="1367246" y="3012330"/>
              <a:ext cx="1027611" cy="1027611"/>
            </a:xfrm>
            <a:prstGeom prst="ellips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376C2AF-1F9A-E626-87C7-7C0449F6469A}"/>
              </a:ext>
            </a:extLst>
          </p:cNvPr>
          <p:cNvSpPr txBox="1"/>
          <p:nvPr/>
        </p:nvSpPr>
        <p:spPr>
          <a:xfrm>
            <a:off x="1487656" y="1515487"/>
            <a:ext cx="99071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s-Latn-BA" sz="2400" dirty="0"/>
              <a:t>Dom naroda Parlamenta FBiH 25.03.2024. godine daje suglasnost o prihvatanju kreditnog aranžmana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EC0B6E7-D8C7-1CBB-B2DC-B4913D370426}"/>
              </a:ext>
            </a:extLst>
          </p:cNvPr>
          <p:cNvSpPr txBox="1"/>
          <p:nvPr/>
        </p:nvSpPr>
        <p:spPr>
          <a:xfrm>
            <a:off x="1487657" y="2677915"/>
            <a:ext cx="99071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s-Latn-BA" sz="2400" dirty="0"/>
              <a:t>Potpisan Supsidijarni sporazum za FBiH 21.05.2024. godine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F0536D2-E40A-897A-938C-A5C8D095B51A}"/>
              </a:ext>
            </a:extLst>
          </p:cNvPr>
          <p:cNvSpPr txBox="1"/>
          <p:nvPr/>
        </p:nvSpPr>
        <p:spPr>
          <a:xfrm>
            <a:off x="1487657" y="3522983"/>
            <a:ext cx="99071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s-Latn-BA" sz="2400" dirty="0"/>
              <a:t>Potpisivanje Projektnog sporazuma između Svjetske banke i Federalnog ministarstva zdravstva 06.06.2024.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58DA650-6B90-AAB8-4C11-F85A0CF3A57A}"/>
              </a:ext>
            </a:extLst>
          </p:cNvPr>
          <p:cNvSpPr txBox="1"/>
          <p:nvPr/>
        </p:nvSpPr>
        <p:spPr>
          <a:xfrm>
            <a:off x="1487657" y="4462920"/>
            <a:ext cx="99071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s-Latn-BA" sz="2400" dirty="0"/>
              <a:t>Misija Svjetske banke tijekom svibnja, lipnja i srpnja 2024., </a:t>
            </a:r>
          </a:p>
          <a:p>
            <a:r>
              <a:rPr lang="bs-Latn-BA" sz="2400" dirty="0"/>
              <a:t>intenzivni dijalog/konzultacije s Federalnim ministarstvom zdravstva o PAD-u i narednim koracima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82AA8A4-C25D-C77D-88D5-328C8B2B1C7F}"/>
              </a:ext>
            </a:extLst>
          </p:cNvPr>
          <p:cNvSpPr txBox="1"/>
          <p:nvPr/>
        </p:nvSpPr>
        <p:spPr>
          <a:xfrm>
            <a:off x="1487656" y="5772189"/>
            <a:ext cx="99071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s-Latn-BA" sz="2400" dirty="0"/>
              <a:t>Nakon pravnog mišljenja Svjetske banke, Projekt proglašen efektivnim</a:t>
            </a:r>
            <a:endParaRPr lang="en-US" sz="24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F116F45-5DFC-9F27-C07F-5EF1AAB0E336}"/>
              </a:ext>
            </a:extLst>
          </p:cNvPr>
          <p:cNvSpPr txBox="1"/>
          <p:nvPr/>
        </p:nvSpPr>
        <p:spPr>
          <a:xfrm>
            <a:off x="323529" y="17393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A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B32D1AA-520C-9445-38F8-1B02C9A7D5B6}"/>
              </a:ext>
            </a:extLst>
          </p:cNvPr>
          <p:cNvSpPr txBox="1"/>
          <p:nvPr/>
        </p:nvSpPr>
        <p:spPr>
          <a:xfrm>
            <a:off x="277085" y="58683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A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4D802A2-736A-69EB-F0F2-10A3D5C4782A}"/>
              </a:ext>
            </a:extLst>
          </p:cNvPr>
          <p:cNvSpPr txBox="1"/>
          <p:nvPr/>
        </p:nvSpPr>
        <p:spPr>
          <a:xfrm>
            <a:off x="323529" y="47785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A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33A054E-75DA-4394-6CF4-6840E760BA4A}"/>
              </a:ext>
            </a:extLst>
          </p:cNvPr>
          <p:cNvSpPr txBox="1"/>
          <p:nvPr/>
        </p:nvSpPr>
        <p:spPr>
          <a:xfrm>
            <a:off x="277085" y="37139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A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62EBCB5-C994-E51F-4980-C80B4B32C0BB}"/>
              </a:ext>
            </a:extLst>
          </p:cNvPr>
          <p:cNvSpPr txBox="1"/>
          <p:nvPr/>
        </p:nvSpPr>
        <p:spPr>
          <a:xfrm>
            <a:off x="323529" y="27170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A" b="1" dirty="0">
                <a:solidFill>
                  <a:srgbClr val="00206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CAC1093D-4C9A-4876-87AC-53E7820B63F1}"/>
              </a:ext>
            </a:extLst>
          </p:cNvPr>
          <p:cNvSpPr/>
          <p:nvPr/>
        </p:nvSpPr>
        <p:spPr>
          <a:xfrm>
            <a:off x="0" y="98913"/>
            <a:ext cx="12192000" cy="1606094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01B51E-8947-4BFD-B235-F09247C37E8F}"/>
              </a:ext>
            </a:extLst>
          </p:cNvPr>
          <p:cNvSpPr txBox="1"/>
          <p:nvPr/>
        </p:nvSpPr>
        <p:spPr>
          <a:xfrm>
            <a:off x="46300" y="202765"/>
            <a:ext cx="3823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2800" b="1" dirty="0">
                <a:solidFill>
                  <a:schemeClr val="bg1"/>
                </a:solidFill>
              </a:rPr>
              <a:t>Ukupna vrijednost Projekta za BiH 75 mil. </a:t>
            </a:r>
          </a:p>
          <a:p>
            <a:pPr algn="ctr"/>
            <a:r>
              <a:rPr lang="bs-Latn-BA" sz="2800" b="1" dirty="0">
                <a:solidFill>
                  <a:schemeClr val="bg1"/>
                </a:solidFill>
              </a:rPr>
              <a:t>US dolara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08B52C-78CD-4D18-AE65-981603CC1AAA}"/>
              </a:ext>
            </a:extLst>
          </p:cNvPr>
          <p:cNvSpPr txBox="1"/>
          <p:nvPr/>
        </p:nvSpPr>
        <p:spPr>
          <a:xfrm>
            <a:off x="8327948" y="424906"/>
            <a:ext cx="3541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2800" b="1" dirty="0">
                <a:solidFill>
                  <a:schemeClr val="bg1"/>
                </a:solidFill>
              </a:rPr>
              <a:t>53,42 mil. US dolara </a:t>
            </a:r>
          </a:p>
          <a:p>
            <a:pPr algn="ctr"/>
            <a:r>
              <a:rPr lang="bs-Latn-BA" sz="2800" b="1" dirty="0">
                <a:solidFill>
                  <a:schemeClr val="bg1"/>
                </a:solidFill>
              </a:rPr>
              <a:t>za Republiku Srpsku</a:t>
            </a: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07DC1124-BF02-4DD3-966D-EFD9C1F2AA35}"/>
              </a:ext>
            </a:extLst>
          </p:cNvPr>
          <p:cNvSpPr/>
          <p:nvPr/>
        </p:nvSpPr>
        <p:spPr>
          <a:xfrm>
            <a:off x="4118254" y="216160"/>
            <a:ext cx="4572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21C47805-CE4E-4ADF-A982-058CEB2504B0}"/>
              </a:ext>
            </a:extLst>
          </p:cNvPr>
          <p:cNvSpPr/>
          <p:nvPr/>
        </p:nvSpPr>
        <p:spPr>
          <a:xfrm>
            <a:off x="8007767" y="216160"/>
            <a:ext cx="4572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64804B-2A0E-47B3-AAFE-B1FC85F14604}"/>
              </a:ext>
            </a:extLst>
          </p:cNvPr>
          <p:cNvSpPr txBox="1"/>
          <p:nvPr/>
        </p:nvSpPr>
        <p:spPr>
          <a:xfrm>
            <a:off x="3436670" y="4500680"/>
            <a:ext cx="531865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bs-Latn-BA" sz="4800" b="1" dirty="0">
                <a:solidFill>
                  <a:schemeClr val="bg1"/>
                </a:solidFill>
              </a:rPr>
              <a:t>Vrijednost Projekta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, 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AF20E5-A47C-AEFB-D8A1-741276D7DA01}"/>
              </a:ext>
            </a:extLst>
          </p:cNvPr>
          <p:cNvSpPr txBox="1"/>
          <p:nvPr/>
        </p:nvSpPr>
        <p:spPr>
          <a:xfrm>
            <a:off x="4320375" y="216160"/>
            <a:ext cx="353099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s-Latn-BA" sz="2800" b="1" dirty="0">
                <a:solidFill>
                  <a:schemeClr val="bg1"/>
                </a:solidFill>
              </a:rPr>
              <a:t>21,40 mil. US za Federaciju Bosne i Hercegovine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D3184A-F868-4342-D1ED-F15064E07B28}"/>
              </a:ext>
            </a:extLst>
          </p:cNvPr>
          <p:cNvSpPr txBox="1"/>
          <p:nvPr/>
        </p:nvSpPr>
        <p:spPr>
          <a:xfrm>
            <a:off x="0" y="5657671"/>
            <a:ext cx="12192000" cy="120032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bs-Latn-BA" sz="2400" dirty="0">
                <a:solidFill>
                  <a:schemeClr val="bg1"/>
                </a:solidFill>
              </a:rPr>
              <a:t>Uz kreditni aranžman osigurana su i sredstva </a:t>
            </a:r>
            <a:r>
              <a:rPr lang="bs-Latn-BA" sz="2400" b="1" u="sng" dirty="0">
                <a:solidFill>
                  <a:schemeClr val="bg1"/>
                </a:solidFill>
              </a:rPr>
              <a:t>Trust fonda više donatora u vrijednosti od 6,7 mil. USD  </a:t>
            </a:r>
            <a:r>
              <a:rPr lang="bs-Latn-BA" sz="2400" dirty="0">
                <a:solidFill>
                  <a:schemeClr val="bg1"/>
                </a:solidFill>
              </a:rPr>
              <a:t>koja će podržati sveobuhvatnu analitiku zdravstvenog sektora, istraživanja, dijaloge o politikama u FBiH, tehničku potporu Ministarstvu i Projektu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D05D1D7-7F2E-2047-C924-8A584724F9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38092" y="3059143"/>
            <a:ext cx="6353908" cy="1386247"/>
          </a:xfrm>
        </p:spPr>
        <p:txBody>
          <a:bodyPr>
            <a:normAutofit lnSpcReduction="10000"/>
          </a:bodyPr>
          <a:lstStyle/>
          <a:p>
            <a:pPr algn="ctr"/>
            <a:r>
              <a:rPr lang="bs-Latn-B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Projektni ciljevi su usuglašeni s ciljevima Strategije razvoja Federacije BiH za razdoblje 2021.-2027.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BA" sz="3200" dirty="0"/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238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674501" y="-32390"/>
            <a:ext cx="8542671" cy="76808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en-NZ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Projektni</a:t>
            </a:r>
            <a:r>
              <a:rPr lang="en-NZ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bs-Latn-BA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en-NZ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azvojni</a:t>
            </a:r>
            <a:r>
              <a:rPr lang="en-NZ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bs-Latn-BA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NZ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ilj</a:t>
            </a:r>
            <a:r>
              <a:rPr lang="en-NZ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doprinosi</a:t>
            </a:r>
            <a:r>
              <a:rPr lang="bs-Latn-BA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3842116" y="1400443"/>
            <a:ext cx="48000" cy="508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5" name="Oval 4"/>
          <p:cNvSpPr/>
          <p:nvPr/>
        </p:nvSpPr>
        <p:spPr>
          <a:xfrm>
            <a:off x="1295788" y="902502"/>
            <a:ext cx="288000" cy="288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6" name="Oval 5"/>
          <p:cNvSpPr/>
          <p:nvPr/>
        </p:nvSpPr>
        <p:spPr>
          <a:xfrm>
            <a:off x="3672002" y="2887763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7" name="Oval 6"/>
          <p:cNvSpPr/>
          <p:nvPr/>
        </p:nvSpPr>
        <p:spPr>
          <a:xfrm>
            <a:off x="3698116" y="2097780"/>
            <a:ext cx="288000" cy="288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8" name="Oval 7"/>
          <p:cNvSpPr/>
          <p:nvPr/>
        </p:nvSpPr>
        <p:spPr>
          <a:xfrm>
            <a:off x="3722116" y="3831387"/>
            <a:ext cx="288000" cy="2880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9" name="Oval 8"/>
          <p:cNvSpPr/>
          <p:nvPr/>
        </p:nvSpPr>
        <p:spPr>
          <a:xfrm>
            <a:off x="3722116" y="4780618"/>
            <a:ext cx="288000" cy="288000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3842116" y="840151"/>
            <a:ext cx="869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98941" y="1368286"/>
            <a:ext cx="755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7766" y="2054236"/>
            <a:ext cx="676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7765" y="3058634"/>
            <a:ext cx="746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7764" y="4001096"/>
            <a:ext cx="746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94251AC-93C3-F723-9D66-F976AAEB7EBC}"/>
              </a:ext>
            </a:extLst>
          </p:cNvPr>
          <p:cNvSpPr txBox="1"/>
          <p:nvPr/>
        </p:nvSpPr>
        <p:spPr>
          <a:xfrm>
            <a:off x="4825497" y="840900"/>
            <a:ext cx="61284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23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Poboljšanju</a:t>
            </a:r>
            <a:r>
              <a:rPr lang="bs-Latn-BA" sz="2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NZ" sz="23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kvalitet</a:t>
            </a:r>
            <a:r>
              <a:rPr lang="bs-Latn-BA" sz="2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NZ" sz="2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NZ" sz="23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uslug</a:t>
            </a:r>
            <a:r>
              <a:rPr lang="bs-Latn-BA" sz="23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endParaRPr lang="bs-Latn-BA" sz="23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1DAC0F6-00B0-779A-BA5F-BB9E15186F35}"/>
              </a:ext>
            </a:extLst>
          </p:cNvPr>
          <p:cNvSpPr txBox="1"/>
          <p:nvPr/>
        </p:nvSpPr>
        <p:spPr>
          <a:xfrm>
            <a:off x="4728654" y="1400444"/>
            <a:ext cx="76597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s-Latn-BA" sz="2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Učinkovitosti usluga, racionalizaciji sustava zdravstvene zaštite</a:t>
            </a:r>
            <a:endParaRPr lang="en-BA" sz="230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88B56C-0FA3-41BE-D4F3-7CA1260AC32B}"/>
              </a:ext>
            </a:extLst>
          </p:cNvPr>
          <p:cNvSpPr txBox="1"/>
          <p:nvPr/>
        </p:nvSpPr>
        <p:spPr>
          <a:xfrm>
            <a:off x="4728654" y="2189985"/>
            <a:ext cx="7307494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s-Latn-BA" sz="23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Dostupnosti usluga</a:t>
            </a:r>
            <a:r>
              <a:rPr lang="bs-Latn-BA" sz="2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posebno u PZZ u smislu daljnjeg jačanja službi u zajednici i poboljšanju organizacijskog modela PZZ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BC9EF11-FE7D-74C6-67A7-9DEFD4C868C4}"/>
              </a:ext>
            </a:extLst>
          </p:cNvPr>
          <p:cNvSpPr txBox="1"/>
          <p:nvPr/>
        </p:nvSpPr>
        <p:spPr>
          <a:xfrm>
            <a:off x="4728654" y="3230622"/>
            <a:ext cx="72594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s-Latn-BA" sz="23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Boljem  planiranju temeljem dokaza, kao i monitoring i evaluacija učinka zdravstvenog sustava</a:t>
            </a:r>
            <a:endParaRPr lang="bs-Latn-BA" sz="23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29B4EDB-3277-1AB5-B6B2-8444D17EEA9E}"/>
              </a:ext>
            </a:extLst>
          </p:cNvPr>
          <p:cNvSpPr txBox="1"/>
          <p:nvPr/>
        </p:nvSpPr>
        <p:spPr>
          <a:xfrm>
            <a:off x="4728653" y="4780618"/>
            <a:ext cx="7463347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s-Latn-BA" sz="23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</a:t>
            </a:r>
            <a:r>
              <a:rPr lang="en-NZ" sz="23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inancijskoj</a:t>
            </a:r>
            <a:r>
              <a:rPr lang="en-NZ" sz="2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NZ" sz="23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samoodrživosti</a:t>
            </a:r>
            <a:r>
              <a:rPr lang="en-NZ" sz="2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NZ" sz="23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zdravstven</a:t>
            </a:r>
            <a:r>
              <a:rPr lang="bs-Latn-BA" sz="2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og sustava s</a:t>
            </a:r>
            <a:r>
              <a:rPr lang="en-NZ" sz="2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bs-Latn-BA" sz="2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posebnim naglaskom na učinkovitije ugovaranje zdravstvenih usluga  u smislu boljih ishoda liječenja (bonusno plaćanje za izvrsnost u izvršenju, bolji menadžment MHNB, učinkovitije plaćanje bolničkih usluga</a:t>
            </a:r>
            <a:endParaRPr lang="bs-Latn-BA" sz="23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B71F271-B787-1EF7-654A-4997EFFDD88C}"/>
              </a:ext>
            </a:extLst>
          </p:cNvPr>
          <p:cNvSpPr txBox="1"/>
          <p:nvPr/>
        </p:nvSpPr>
        <p:spPr>
          <a:xfrm>
            <a:off x="4776653" y="4119387"/>
            <a:ext cx="61773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23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Boljem</a:t>
            </a:r>
            <a:r>
              <a:rPr lang="en-NZ" sz="2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NZ" sz="23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odgovoru</a:t>
            </a:r>
            <a:r>
              <a:rPr lang="bs-Latn-BA" sz="2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javnog zdravstva</a:t>
            </a:r>
            <a:r>
              <a:rPr lang="en-NZ" sz="2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 </a:t>
            </a:r>
            <a:r>
              <a:rPr lang="en-NZ" sz="23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slučaju</a:t>
            </a:r>
            <a:r>
              <a:rPr lang="en-NZ" sz="2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bs-Latn-BA" sz="2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javnozdravstvenih </a:t>
            </a:r>
            <a:r>
              <a:rPr lang="en-NZ" sz="23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kriza</a:t>
            </a:r>
            <a:r>
              <a:rPr lang="en-NZ" sz="2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endParaRPr lang="bs-Latn-BA" sz="23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4388F0C-F6A3-6D32-5B54-FE14DC08E7AE}"/>
              </a:ext>
            </a:extLst>
          </p:cNvPr>
          <p:cNvSpPr/>
          <p:nvPr/>
        </p:nvSpPr>
        <p:spPr>
          <a:xfrm>
            <a:off x="3736898" y="5729849"/>
            <a:ext cx="288000" cy="288000"/>
          </a:xfrm>
          <a:prstGeom prst="ellipse">
            <a:avLst/>
          </a:prstGeom>
          <a:solidFill>
            <a:srgbClr val="C000B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88A811E-D49D-EDC1-57B2-880C7E466F81}"/>
              </a:ext>
            </a:extLst>
          </p:cNvPr>
          <p:cNvSpPr txBox="1"/>
          <p:nvPr/>
        </p:nvSpPr>
        <p:spPr>
          <a:xfrm>
            <a:off x="3907764" y="4950384"/>
            <a:ext cx="75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06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413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Placeholder 12" descr="photo of a meeting in progress&#10;">
            <a:extLst>
              <a:ext uri="{FF2B5EF4-FFF2-40B4-BE49-F238E27FC236}">
                <a16:creationId xmlns:a16="http://schemas.microsoft.com/office/drawing/2014/main" id="{4BA5FF67-CDC2-43D4-95CF-63F901ADC5F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8" y="0"/>
            <a:ext cx="12188825" cy="6858000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2E3734-7075-422A-B75E-10097393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12677" y="186418"/>
            <a:ext cx="7477734" cy="6485164"/>
          </a:xfrm>
          <a:prstGeom prst="rect">
            <a:avLst/>
          </a:prstGeom>
          <a:solidFill>
            <a:schemeClr val="tx2">
              <a:lumMod val="20000"/>
              <a:lumOff val="80000"/>
              <a:alpha val="95000"/>
            </a:schemeClr>
          </a:solidFill>
          <a:ln w="38100"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762DA2-02E0-4172-94FD-1700F4DBE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6507" y="571500"/>
            <a:ext cx="4700016" cy="1325563"/>
          </a:xfrm>
        </p:spPr>
        <p:txBody>
          <a:bodyPr/>
          <a:lstStyle/>
          <a:p>
            <a:r>
              <a:rPr lang="en-US" b="1" dirty="0" err="1">
                <a:solidFill>
                  <a:srgbClr val="002060"/>
                </a:solidFill>
              </a:rPr>
              <a:t>Komponente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projekta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1CEDA-E0CE-4863-A93C-2A0FF4123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1497" y="2281468"/>
            <a:ext cx="7287063" cy="4207223"/>
          </a:xfrm>
        </p:spPr>
        <p:txBody>
          <a:bodyPr>
            <a:normAutofit fontScale="77500" lnSpcReduction="20000"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altLang="en-US" sz="43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Poboljšanje</a:t>
            </a:r>
            <a:r>
              <a:rPr kumimoji="0" lang="en-US" altLang="en-US" sz="43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3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učinkovitosti</a:t>
            </a:r>
            <a:r>
              <a:rPr kumimoji="0" lang="en-US" altLang="en-US" sz="43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kumimoji="0" lang="en-US" altLang="en-US" sz="43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kvalitet</a:t>
            </a:r>
            <a:r>
              <a:rPr kumimoji="0" lang="bs-Latn-BA" altLang="en-US" sz="43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kumimoji="0" lang="en-US" altLang="en-US" sz="43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3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zdravstvene</a:t>
            </a:r>
            <a:r>
              <a:rPr kumimoji="0" lang="en-US" altLang="en-US" sz="43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bs-Latn-BA" altLang="en-US" sz="43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skrbi</a:t>
            </a:r>
            <a:r>
              <a:rPr kumimoji="0" lang="en-US" altLang="en-US" sz="43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altLang="en-US" sz="43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(13 mil</a:t>
            </a:r>
            <a:r>
              <a:rPr kumimoji="0" lang="bs-Latn-BA" altLang="en-US" sz="43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ijuna</a:t>
            </a:r>
            <a:r>
              <a:rPr kumimoji="0" lang="en-US" altLang="en-US" sz="43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USD)</a:t>
            </a:r>
            <a:endParaRPr kumimoji="0" lang="en-US" altLang="en-US" sz="43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altLang="en-US" sz="43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altLang="en-US" sz="43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Jačanje</a:t>
            </a:r>
            <a:r>
              <a:rPr kumimoji="0" lang="en-US" altLang="en-US" sz="43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3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mendžmenta</a:t>
            </a:r>
            <a:r>
              <a:rPr kumimoji="0" lang="en-US" altLang="en-US" sz="43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3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kumimoji="0" lang="en-US" altLang="en-US" sz="43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3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financijska</a:t>
            </a:r>
            <a:r>
              <a:rPr kumimoji="0" lang="en-US" altLang="en-US" sz="43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3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održivost</a:t>
            </a:r>
            <a:r>
              <a:rPr kumimoji="0" lang="en-US" altLang="en-US" sz="43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3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institucija</a:t>
            </a:r>
            <a:r>
              <a:rPr kumimoji="0" lang="en-US" altLang="en-US" sz="43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3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zdravstvene</a:t>
            </a:r>
            <a:r>
              <a:rPr kumimoji="0" lang="en-US" altLang="en-US" sz="43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bs-Latn-BA" altLang="en-US" sz="43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zaštite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altLang="en-US" sz="43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kumimoji="0" lang="en-US" altLang="en-US" sz="43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(7 </a:t>
            </a:r>
            <a:r>
              <a:rPr kumimoji="0" lang="en-US" altLang="en-US" sz="4300" b="0" i="0" u="sng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mili</a:t>
            </a:r>
            <a:r>
              <a:rPr kumimoji="0" lang="bs-Latn-BA" altLang="en-US" sz="43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juna</a:t>
            </a:r>
            <a:r>
              <a:rPr kumimoji="0" lang="en-US" altLang="en-US" sz="43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USD)</a:t>
            </a:r>
            <a:endParaRPr kumimoji="0" lang="en-US" altLang="en-US" sz="43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altLang="en-US" sz="43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altLang="en-US" sz="43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Projektni</a:t>
            </a:r>
            <a:r>
              <a:rPr kumimoji="0" lang="en-US" altLang="en-US" sz="43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3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menadžment</a:t>
            </a:r>
            <a:r>
              <a:rPr kumimoji="0" lang="en-US" altLang="en-US" sz="43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monitoring </a:t>
            </a:r>
            <a:r>
              <a:rPr kumimoji="0" lang="en-US" altLang="en-US" sz="43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(1.4 </a:t>
            </a:r>
            <a:r>
              <a:rPr kumimoji="0" lang="en-US" altLang="en-US" sz="4300" b="0" i="0" u="sng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mili</a:t>
            </a:r>
            <a:r>
              <a:rPr kumimoji="0" lang="bs-Latn-BA" altLang="en-US" sz="43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juna</a:t>
            </a:r>
            <a:r>
              <a:rPr kumimoji="0" lang="en-US" altLang="en-US" sz="4300" b="0" i="0" u="sng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kumimoji="0" lang="en-US" altLang="en-US" sz="43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kumimoji="0" lang="en-US" altLang="en-US" sz="43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USD</a:t>
            </a:r>
            <a:r>
              <a:rPr kumimoji="0" lang="bs-Latn-BA" altLang="en-US" sz="43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kumimoji="0" lang="en-US" altLang="en-US" sz="1400" b="0" i="0" u="sng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5E33FB08-AD77-4552-B8D5-43C272CA7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1B4A10-F4F3-48A3-8775-DBF70DDF7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630396" y="2066574"/>
            <a:ext cx="5314269" cy="0"/>
          </a:xfrm>
          <a:prstGeom prst="line">
            <a:avLst/>
          </a:prstGeom>
          <a:ln w="19050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3FA32F0-FA4E-4CA0-B777-C59843D72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31497" y="369309"/>
            <a:ext cx="7287064" cy="6301596"/>
          </a:xfrm>
          <a:prstGeom prst="rect">
            <a:avLst/>
          </a:prstGeom>
          <a:noFill/>
          <a:ln w="12700"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00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BC70A5-DE09-4CA1-A851-F847A7B07C9D}"/>
              </a:ext>
            </a:extLst>
          </p:cNvPr>
          <p:cNvSpPr/>
          <p:nvPr/>
        </p:nvSpPr>
        <p:spPr>
          <a:xfrm>
            <a:off x="0" y="-16948"/>
            <a:ext cx="12192000" cy="685800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E261556-BD60-40D5-98FE-F4512912142B}"/>
              </a:ext>
            </a:extLst>
          </p:cNvPr>
          <p:cNvSpPr/>
          <p:nvPr/>
        </p:nvSpPr>
        <p:spPr>
          <a:xfrm>
            <a:off x="547562" y="1356602"/>
            <a:ext cx="556818" cy="5568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D78498-3450-4D05-A46D-220156A2BCBB}"/>
              </a:ext>
            </a:extLst>
          </p:cNvPr>
          <p:cNvSpPr txBox="1"/>
          <p:nvPr/>
        </p:nvSpPr>
        <p:spPr>
          <a:xfrm>
            <a:off x="634380" y="141262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CE2F58-B4C8-E2D6-7415-68548F6AA337}"/>
              </a:ext>
            </a:extLst>
          </p:cNvPr>
          <p:cNvSpPr txBox="1"/>
          <p:nvPr/>
        </p:nvSpPr>
        <p:spPr>
          <a:xfrm>
            <a:off x="0" y="70259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Poboljšanje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učinkovitosti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kvalitet</a:t>
            </a:r>
            <a:r>
              <a:rPr kumimoji="0" lang="bs-Latn-BA" altLang="en-US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zdravstvene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bs-Latn-BA" altLang="en-US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zaštite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BA" sz="3600" b="1" dirty="0">
              <a:solidFill>
                <a:schemeClr val="bg1"/>
              </a:solidFill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6F06C45C-FF75-3B7A-F4FA-118E7A3E8752}"/>
              </a:ext>
            </a:extLst>
          </p:cNvPr>
          <p:cNvSpPr txBox="1">
            <a:spLocks/>
          </p:cNvSpPr>
          <p:nvPr/>
        </p:nvSpPr>
        <p:spPr>
          <a:xfrm>
            <a:off x="1257983" y="1328845"/>
            <a:ext cx="10540058" cy="5570806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s-Latn-BA" dirty="0">
                <a:solidFill>
                  <a:schemeClr val="bg1"/>
                </a:solidFill>
              </a:rPr>
              <a:t>Nastavak reforme PZZ s fokusom na bolje ishode liječenja i bolji menadžment MHNB, bolje organiziranu koordinaciju promocije zdravlja i prevenciju bolesti, rano otkrivanje i ranu detekciju, te zdravstveno prosvjećivanje stanovništva i intersektorsko djelovanje</a:t>
            </a:r>
          </a:p>
          <a:p>
            <a:pPr marL="0" indent="0">
              <a:buNone/>
            </a:pPr>
            <a:endParaRPr lang="bs-Latn-BA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bs-Latn-BA" dirty="0">
                <a:solidFill>
                  <a:schemeClr val="bg1"/>
                </a:solidFill>
              </a:rPr>
              <a:t>Potpora daljnjem uvođenju IKT s ciljem boljeg praćenja ishoda zdravstvenog sustava u suradnji sa zavodima za javno zdravstvo, zavodima zdravstvenog osiguranja i AKAZ-om</a:t>
            </a:r>
          </a:p>
          <a:p>
            <a:pPr marL="0" indent="0">
              <a:buNone/>
            </a:pPr>
            <a:endParaRPr lang="bs-Latn-BA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bs-Latn-BA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bs-Latn-BA" dirty="0">
                <a:solidFill>
                  <a:schemeClr val="bg1"/>
                </a:solidFill>
              </a:rPr>
              <a:t>Revizija standarda sigurnosti i kvalitete, te sveobuhvatnije uvođenje standarda sigurnosti</a:t>
            </a:r>
          </a:p>
          <a:p>
            <a:pPr marL="0" indent="0">
              <a:buNone/>
            </a:pPr>
            <a:endParaRPr lang="bs-Latn-BA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bs-Latn-BA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bs-Latn-BA" dirty="0">
                <a:solidFill>
                  <a:schemeClr val="bg1"/>
                </a:solidFill>
              </a:rPr>
              <a:t>Potpora reviziji postojeće i donošenju nove legislative</a:t>
            </a:r>
          </a:p>
          <a:p>
            <a:pPr marL="0" indent="0">
              <a:buNone/>
            </a:pPr>
            <a:endParaRPr lang="bs-Latn-BA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bs-Latn-BA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bs-Latn-BA" dirty="0">
                <a:solidFill>
                  <a:schemeClr val="bg1"/>
                </a:solidFill>
              </a:rPr>
              <a:t>Poboljšanje planiranja ljudskih resursa u suradnji sa zavodima za javno zdravstvo</a:t>
            </a:r>
          </a:p>
          <a:p>
            <a:pPr marL="0" indent="0">
              <a:buNone/>
            </a:pPr>
            <a:endParaRPr lang="bs-Latn-BA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bs-Latn-BA" dirty="0">
                <a:solidFill>
                  <a:schemeClr val="bg1"/>
                </a:solidFill>
              </a:rPr>
              <a:t>Jačanje kapaciteta Centra za transplantacijsku medicinu (IKT potpora i medijska kampanja u smislu jačanja svijesti davatelja/donora), kao i potpora federalnim ustanovama/institucijama (informatizacija, oprema...)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EA2AE33-4152-3937-479A-6F06789B888F}"/>
              </a:ext>
            </a:extLst>
          </p:cNvPr>
          <p:cNvSpPr/>
          <p:nvPr/>
        </p:nvSpPr>
        <p:spPr>
          <a:xfrm>
            <a:off x="547562" y="2432871"/>
            <a:ext cx="556818" cy="5568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951831B-4E9E-8336-D2E6-990C9E9ED233}"/>
              </a:ext>
            </a:extLst>
          </p:cNvPr>
          <p:cNvSpPr/>
          <p:nvPr/>
        </p:nvSpPr>
        <p:spPr>
          <a:xfrm>
            <a:off x="551717" y="3412052"/>
            <a:ext cx="556818" cy="5568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4F9EBE6-480A-0649-099D-1FA182A62434}"/>
              </a:ext>
            </a:extLst>
          </p:cNvPr>
          <p:cNvSpPr/>
          <p:nvPr/>
        </p:nvSpPr>
        <p:spPr>
          <a:xfrm>
            <a:off x="547562" y="4256778"/>
            <a:ext cx="556818" cy="5568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2F74C34-EEE9-A355-E566-8F4B5DE16B2F}"/>
              </a:ext>
            </a:extLst>
          </p:cNvPr>
          <p:cNvSpPr/>
          <p:nvPr/>
        </p:nvSpPr>
        <p:spPr>
          <a:xfrm>
            <a:off x="547562" y="5171141"/>
            <a:ext cx="556818" cy="5568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9D9E9EA-6F7A-D283-49AB-58FAB2579612}"/>
              </a:ext>
            </a:extLst>
          </p:cNvPr>
          <p:cNvSpPr/>
          <p:nvPr/>
        </p:nvSpPr>
        <p:spPr>
          <a:xfrm>
            <a:off x="547562" y="6085504"/>
            <a:ext cx="556818" cy="5568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7ADDAFB-25D0-99A9-E93E-45394D1F0C90}"/>
              </a:ext>
            </a:extLst>
          </p:cNvPr>
          <p:cNvSpPr txBox="1"/>
          <p:nvPr/>
        </p:nvSpPr>
        <p:spPr>
          <a:xfrm>
            <a:off x="590971" y="250489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CB9C7FE-B43D-D9CD-32D7-E053B16B76B0}"/>
              </a:ext>
            </a:extLst>
          </p:cNvPr>
          <p:cNvSpPr txBox="1"/>
          <p:nvPr/>
        </p:nvSpPr>
        <p:spPr>
          <a:xfrm>
            <a:off x="590971" y="345955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895FCD4-4C43-0A84-B3E0-F07E4EE52634}"/>
              </a:ext>
            </a:extLst>
          </p:cNvPr>
          <p:cNvSpPr txBox="1"/>
          <p:nvPr/>
        </p:nvSpPr>
        <p:spPr>
          <a:xfrm>
            <a:off x="612676" y="523166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05</a:t>
            </a:r>
            <a:endParaRPr lang="ko-KR" alt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C47FFE0-B0C4-47E1-9A3B-BF846435F615}"/>
              </a:ext>
            </a:extLst>
          </p:cNvPr>
          <p:cNvSpPr txBox="1"/>
          <p:nvPr/>
        </p:nvSpPr>
        <p:spPr>
          <a:xfrm>
            <a:off x="590971" y="434202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C41F2AD-D2BC-9A34-28E7-85A38B46E16C}"/>
              </a:ext>
            </a:extLst>
          </p:cNvPr>
          <p:cNvSpPr txBox="1"/>
          <p:nvPr/>
        </p:nvSpPr>
        <p:spPr>
          <a:xfrm>
            <a:off x="590971" y="6163858"/>
            <a:ext cx="47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06</a:t>
            </a:r>
            <a:endParaRPr lang="ko-KR" alt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495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BC70A5-DE09-4CA1-A851-F847A7B07C9D}"/>
              </a:ext>
            </a:extLst>
          </p:cNvPr>
          <p:cNvSpPr/>
          <p:nvPr/>
        </p:nvSpPr>
        <p:spPr>
          <a:xfrm>
            <a:off x="-10060" y="-704"/>
            <a:ext cx="12192000" cy="685800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E261556-BD60-40D5-98FE-F4512912142B}"/>
              </a:ext>
            </a:extLst>
          </p:cNvPr>
          <p:cNvSpPr/>
          <p:nvPr/>
        </p:nvSpPr>
        <p:spPr>
          <a:xfrm>
            <a:off x="479031" y="1640088"/>
            <a:ext cx="556818" cy="5568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D78498-3450-4D05-A46D-220156A2BCBB}"/>
              </a:ext>
            </a:extLst>
          </p:cNvPr>
          <p:cNvSpPr txBox="1"/>
          <p:nvPr/>
        </p:nvSpPr>
        <p:spPr>
          <a:xfrm>
            <a:off x="546733" y="169588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CE2F58-B4C8-E2D6-7415-68548F6AA337}"/>
              </a:ext>
            </a:extLst>
          </p:cNvPr>
          <p:cNvSpPr txBox="1"/>
          <p:nvPr/>
        </p:nvSpPr>
        <p:spPr>
          <a:xfrm>
            <a:off x="534797" y="70259"/>
            <a:ext cx="112632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Jačanje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men</a:t>
            </a:r>
            <a:r>
              <a:rPr kumimoji="0" lang="bs-Latn-BA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džmenta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financijska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održivost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institucija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zdravstvene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bs-Latn-BA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zaštite</a:t>
            </a:r>
            <a:endParaRPr lang="en-BA" sz="3200" b="1" dirty="0">
              <a:solidFill>
                <a:schemeClr val="bg1"/>
              </a:solidFill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6F06C45C-FF75-3B7A-F4FA-118E7A3E8752}"/>
              </a:ext>
            </a:extLst>
          </p:cNvPr>
          <p:cNvSpPr txBox="1">
            <a:spLocks/>
          </p:cNvSpPr>
          <p:nvPr/>
        </p:nvSpPr>
        <p:spPr>
          <a:xfrm>
            <a:off x="1257983" y="1328845"/>
            <a:ext cx="10540058" cy="55708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bs-Latn-BA" dirty="0">
              <a:solidFill>
                <a:schemeClr val="bg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EA2AE33-4152-3937-479A-6F06789B888F}"/>
              </a:ext>
            </a:extLst>
          </p:cNvPr>
          <p:cNvSpPr/>
          <p:nvPr/>
        </p:nvSpPr>
        <p:spPr>
          <a:xfrm>
            <a:off x="448832" y="2741329"/>
            <a:ext cx="556818" cy="5568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951831B-4E9E-8336-D2E6-990C9E9ED233}"/>
              </a:ext>
            </a:extLst>
          </p:cNvPr>
          <p:cNvSpPr/>
          <p:nvPr/>
        </p:nvSpPr>
        <p:spPr>
          <a:xfrm>
            <a:off x="448832" y="3767358"/>
            <a:ext cx="556818" cy="5568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4F9EBE6-480A-0649-099D-1FA182A62434}"/>
              </a:ext>
            </a:extLst>
          </p:cNvPr>
          <p:cNvSpPr/>
          <p:nvPr/>
        </p:nvSpPr>
        <p:spPr>
          <a:xfrm>
            <a:off x="455142" y="4757530"/>
            <a:ext cx="556818" cy="5568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2F74C34-EEE9-A355-E566-8F4B5DE16B2F}"/>
              </a:ext>
            </a:extLst>
          </p:cNvPr>
          <p:cNvSpPr/>
          <p:nvPr/>
        </p:nvSpPr>
        <p:spPr>
          <a:xfrm>
            <a:off x="479031" y="5685840"/>
            <a:ext cx="556818" cy="5568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7ADDAFB-25D0-99A9-E93E-45394D1F0C90}"/>
              </a:ext>
            </a:extLst>
          </p:cNvPr>
          <p:cNvSpPr txBox="1"/>
          <p:nvPr/>
        </p:nvSpPr>
        <p:spPr>
          <a:xfrm>
            <a:off x="492241" y="282678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CB9C7FE-B43D-D9CD-32D7-E053B16B76B0}"/>
              </a:ext>
            </a:extLst>
          </p:cNvPr>
          <p:cNvSpPr txBox="1"/>
          <p:nvPr/>
        </p:nvSpPr>
        <p:spPr>
          <a:xfrm>
            <a:off x="522440" y="380159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895FCD4-4C43-0A84-B3E0-F07E4EE52634}"/>
              </a:ext>
            </a:extLst>
          </p:cNvPr>
          <p:cNvSpPr txBox="1"/>
          <p:nvPr/>
        </p:nvSpPr>
        <p:spPr>
          <a:xfrm>
            <a:off x="525590" y="574770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05</a:t>
            </a:r>
            <a:endParaRPr lang="ko-KR" alt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C47FFE0-B0C4-47E1-9A3B-BF846435F615}"/>
              </a:ext>
            </a:extLst>
          </p:cNvPr>
          <p:cNvSpPr txBox="1"/>
          <p:nvPr/>
        </p:nvSpPr>
        <p:spPr>
          <a:xfrm>
            <a:off x="498312" y="481780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ADF80A-1094-74F1-3A84-AB16210F1131}"/>
              </a:ext>
            </a:extLst>
          </p:cNvPr>
          <p:cNvSpPr txBox="1"/>
          <p:nvPr/>
        </p:nvSpPr>
        <p:spPr>
          <a:xfrm>
            <a:off x="1145903" y="1220141"/>
            <a:ext cx="1103603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s-Latn-BA" sz="2800" dirty="0">
                <a:solidFill>
                  <a:schemeClr val="bg1"/>
                </a:solidFill>
              </a:rPr>
              <a:t>Dubinska analiza svih zdravstvenih ustanova, uključujući postojeće finacijsko upravljanje, a posebno bolnica s fokusom na identificiranje  razloga generiranja dugova</a:t>
            </a:r>
            <a:endParaRPr lang="bs-Latn-BA" sz="1200" dirty="0">
              <a:solidFill>
                <a:schemeClr val="bg1"/>
              </a:solidFill>
            </a:endParaRPr>
          </a:p>
          <a:p>
            <a:r>
              <a:rPr lang="bs-Latn-BA" sz="2800" dirty="0">
                <a:solidFill>
                  <a:schemeClr val="bg1"/>
                </a:solidFill>
              </a:rPr>
              <a:t>Analiza postojećeg sustava ugovaranja zdravstvenih usluga na svim razinama zdravstvene zaštite</a:t>
            </a:r>
          </a:p>
          <a:p>
            <a:r>
              <a:rPr lang="bs-Latn-BA" sz="2800" dirty="0">
                <a:solidFill>
                  <a:schemeClr val="bg1"/>
                </a:solidFill>
              </a:rPr>
              <a:t>Poboljšanje ugovaranja zdravstvenih usluga izvanbolničke zdravstvene zaštite (stimulativno plaćanje u smislu boljih ishoda liječenja), kao i bolničkih usluga u smislu racionalizacije i učinkovitijeg upravljanja</a:t>
            </a:r>
          </a:p>
          <a:p>
            <a:r>
              <a:rPr lang="bs-Latn-BA" sz="2800" dirty="0">
                <a:solidFill>
                  <a:schemeClr val="bg1"/>
                </a:solidFill>
              </a:rPr>
              <a:t>Unapređenje postojećih softwera uključujući i softwere za financijsko upravljanje</a:t>
            </a:r>
          </a:p>
          <a:p>
            <a:r>
              <a:rPr lang="bs-Latn-BA" sz="2800" dirty="0">
                <a:solidFill>
                  <a:schemeClr val="bg1"/>
                </a:solidFill>
              </a:rPr>
              <a:t>Unapređenje zdravstvenog menadžmenta (revizija legislative i  kurikuluma)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54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878</Words>
  <Application>Microsoft Office PowerPoint</Application>
  <PresentationFormat>Widescreen</PresentationFormat>
  <Paragraphs>116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Komponente projekta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Vildana Doder</dc:creator>
  <cp:lastModifiedBy>Amina Dujkovic</cp:lastModifiedBy>
  <cp:revision>15</cp:revision>
  <dcterms:created xsi:type="dcterms:W3CDTF">2024-07-08T08:26:56Z</dcterms:created>
  <dcterms:modified xsi:type="dcterms:W3CDTF">2025-11-20T14:35:24Z</dcterms:modified>
</cp:coreProperties>
</file>